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61" r:id="rId4"/>
    <p:sldId id="293" r:id="rId5"/>
    <p:sldId id="265" r:id="rId6"/>
    <p:sldId id="294" r:id="rId7"/>
    <p:sldId id="266" r:id="rId8"/>
    <p:sldId id="267" r:id="rId9"/>
    <p:sldId id="268" r:id="rId10"/>
    <p:sldId id="269" r:id="rId11"/>
    <p:sldId id="270" r:id="rId12"/>
    <p:sldId id="272" r:id="rId13"/>
    <p:sldId id="273" r:id="rId14"/>
    <p:sldId id="275" r:id="rId15"/>
    <p:sldId id="274" r:id="rId16"/>
    <p:sldId id="271" r:id="rId17"/>
    <p:sldId id="279" r:id="rId18"/>
    <p:sldId id="295" r:id="rId19"/>
    <p:sldId id="280" r:id="rId20"/>
    <p:sldId id="282" r:id="rId21"/>
    <p:sldId id="283" r:id="rId22"/>
    <p:sldId id="288" r:id="rId23"/>
    <p:sldId id="296" r:id="rId24"/>
    <p:sldId id="291" r:id="rId25"/>
  </p:sldIdLst>
  <p:sldSz cx="18288000" cy="10287000"/>
  <p:notesSz cx="6858000" cy="9144000"/>
  <p:embeddedFontLst>
    <p:embeddedFont>
      <p:font typeface="Canva Sans" panose="020B0503030501040103" pitchFamily="34" charset="0"/>
      <p:regular r:id="rId27"/>
    </p:embeddedFont>
    <p:embeddedFont>
      <p:font typeface="Canva Sans Bold" panose="020B0803030501040103" pitchFamily="34" charset="0"/>
      <p:regular r:id="rId28"/>
      <p:bold r:id="rId29"/>
    </p:embeddedFont>
    <p:embeddedFont>
      <p:font typeface="Kaftus" pitchFamily="2" charset="77"/>
      <p:regular r:id="rId30"/>
    </p:embeddedFont>
    <p:embeddedFont>
      <p:font typeface="KG Primary Penmanship" panose="02000506000000020003" pitchFamily="2" charset="77"/>
      <p:regular r:id="rId31"/>
    </p:embeddedFont>
    <p:embeddedFont>
      <p:font typeface="Marykate" pitchFamily="2"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e Brott" initials="MB" lastIdx="9" clrIdx="0">
    <p:extLst>
      <p:ext uri="{19B8F6BF-5375-455C-9EA6-DF929625EA0E}">
        <p15:presenceInfo xmlns:p15="http://schemas.microsoft.com/office/powerpoint/2012/main" userId="S::michele.brott@uni-potsdam.de::7cd1caec-e38f-4b3d-b128-881a5f04a7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05" autoAdjust="0"/>
    <p:restoredTop sz="95910" autoAdjust="0"/>
  </p:normalViewPr>
  <p:slideViewPr>
    <p:cSldViewPr>
      <p:cViewPr varScale="1">
        <p:scale>
          <a:sx n="76" d="100"/>
          <a:sy n="76" d="100"/>
        </p:scale>
        <p:origin x="336" y="192"/>
      </p:cViewPr>
      <p:guideLst>
        <p:guide orient="horz" pos="2160"/>
        <p:guide pos="2880"/>
      </p:guideLst>
    </p:cSldViewPr>
  </p:slideViewPr>
  <p:outlineViewPr>
    <p:cViewPr>
      <p:scale>
        <a:sx n="33" d="100"/>
        <a:sy n="33" d="100"/>
      </p:scale>
      <p:origin x="0" y="0"/>
    </p:cViewPr>
  </p:outlineViewPr>
  <p:notesTextViewPr>
    <p:cViewPr>
      <p:scale>
        <a:sx n="70" d="100"/>
        <a:sy n="7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CF7CB5-2F17-F149-AD3B-6BC216FC3B2F}" type="datetimeFigureOut">
              <a:rPr lang="de-DE" smtClean="0"/>
              <a:t>27.08.25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F78B61-A73C-8948-9D47-7D85A0985322}" type="slidenum">
              <a:rPr lang="de-DE" smtClean="0"/>
              <a:t>‹Nr.›</a:t>
            </a:fld>
            <a:endParaRPr lang="de-DE"/>
          </a:p>
        </p:txBody>
      </p:sp>
    </p:spTree>
    <p:extLst>
      <p:ext uri="{BB962C8B-B14F-4D97-AF65-F5344CB8AC3E}">
        <p14:creationId xmlns:p14="http://schemas.microsoft.com/office/powerpoint/2010/main" val="3075442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Wo würdest du dich an einem heißen Tag lieber aufhalten? In Berlin oder im Spreewald? Begründe.</a:t>
            </a:r>
          </a:p>
          <a:p>
            <a:endParaRPr lang="de-DE" dirty="0"/>
          </a:p>
          <a:p>
            <a:r>
              <a:rPr lang="de-DE" dirty="0"/>
              <a:t>Warum es in der Natur, mit vielen Pflanzen und Wasserflächen so viel angenehmer ist, werden wir heute am Ende beantworten können.</a:t>
            </a:r>
          </a:p>
        </p:txBody>
      </p:sp>
      <p:sp>
        <p:nvSpPr>
          <p:cNvPr id="4" name="Foliennummernplatzhalter 3"/>
          <p:cNvSpPr>
            <a:spLocks noGrp="1"/>
          </p:cNvSpPr>
          <p:nvPr>
            <p:ph type="sldNum" sz="quarter" idx="5"/>
          </p:nvPr>
        </p:nvSpPr>
        <p:spPr/>
        <p:txBody>
          <a:bodyPr/>
          <a:lstStyle/>
          <a:p>
            <a:fld id="{74F78B61-A73C-8948-9D47-7D85A0985322}" type="slidenum">
              <a:rPr lang="de-DE" smtClean="0"/>
              <a:t>1</a:t>
            </a:fld>
            <a:endParaRPr lang="de-DE"/>
          </a:p>
        </p:txBody>
      </p:sp>
    </p:spTree>
    <p:extLst>
      <p:ext uri="{BB962C8B-B14F-4D97-AF65-F5344CB8AC3E}">
        <p14:creationId xmlns:p14="http://schemas.microsoft.com/office/powerpoint/2010/main" val="2256051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Verdunstung? Was ist das – Überleitung </a:t>
            </a:r>
          </a:p>
        </p:txBody>
      </p:sp>
      <p:sp>
        <p:nvSpPr>
          <p:cNvPr id="4" name="Foliennummernplatzhalter 3"/>
          <p:cNvSpPr>
            <a:spLocks noGrp="1"/>
          </p:cNvSpPr>
          <p:nvPr>
            <p:ph type="sldNum" sz="quarter" idx="5"/>
          </p:nvPr>
        </p:nvSpPr>
        <p:spPr/>
        <p:txBody>
          <a:bodyPr/>
          <a:lstStyle/>
          <a:p>
            <a:fld id="{74F78B61-A73C-8948-9D47-7D85A0985322}" type="slidenum">
              <a:rPr lang="de-DE" smtClean="0"/>
              <a:t>12</a:t>
            </a:fld>
            <a:endParaRPr lang="de-DE"/>
          </a:p>
        </p:txBody>
      </p:sp>
    </p:spTree>
    <p:extLst>
      <p:ext uri="{BB962C8B-B14F-4D97-AF65-F5344CB8AC3E}">
        <p14:creationId xmlns:p14="http://schemas.microsoft.com/office/powerpoint/2010/main" val="3931076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4F78B61-A73C-8948-9D47-7D85A0985322}" type="slidenum">
              <a:rPr lang="de-DE" smtClean="0"/>
              <a:t>13</a:t>
            </a:fld>
            <a:endParaRPr lang="de-DE"/>
          </a:p>
        </p:txBody>
      </p:sp>
    </p:spTree>
    <p:extLst>
      <p:ext uri="{BB962C8B-B14F-4D97-AF65-F5344CB8AC3E}">
        <p14:creationId xmlns:p14="http://schemas.microsoft.com/office/powerpoint/2010/main" val="953109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4F78B61-A73C-8948-9D47-7D85A0985322}" type="slidenum">
              <a:rPr lang="de-DE" smtClean="0"/>
              <a:t>15</a:t>
            </a:fld>
            <a:endParaRPr lang="de-DE"/>
          </a:p>
        </p:txBody>
      </p:sp>
    </p:spTree>
    <p:extLst>
      <p:ext uri="{BB962C8B-B14F-4D97-AF65-F5344CB8AC3E}">
        <p14:creationId xmlns:p14="http://schemas.microsoft.com/office/powerpoint/2010/main" val="1948106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4F78B61-A73C-8948-9D47-7D85A0985322}" type="slidenum">
              <a:rPr lang="de-DE" smtClean="0"/>
              <a:t>16</a:t>
            </a:fld>
            <a:endParaRPr lang="de-DE"/>
          </a:p>
        </p:txBody>
      </p:sp>
    </p:spTree>
    <p:extLst>
      <p:ext uri="{BB962C8B-B14F-4D97-AF65-F5344CB8AC3E}">
        <p14:creationId xmlns:p14="http://schemas.microsoft.com/office/powerpoint/2010/main" val="2000575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Kennt ihr Beispiele aus dem Alltag? Nennt mir welche</a:t>
            </a:r>
          </a:p>
        </p:txBody>
      </p:sp>
      <p:sp>
        <p:nvSpPr>
          <p:cNvPr id="4" name="Foliennummernplatzhalter 3"/>
          <p:cNvSpPr>
            <a:spLocks noGrp="1"/>
          </p:cNvSpPr>
          <p:nvPr>
            <p:ph type="sldNum" sz="quarter" idx="5"/>
          </p:nvPr>
        </p:nvSpPr>
        <p:spPr/>
        <p:txBody>
          <a:bodyPr/>
          <a:lstStyle/>
          <a:p>
            <a:fld id="{74F78B61-A73C-8948-9D47-7D85A0985322}" type="slidenum">
              <a:rPr lang="de-DE" smtClean="0"/>
              <a:t>17</a:t>
            </a:fld>
            <a:endParaRPr lang="de-DE"/>
          </a:p>
        </p:txBody>
      </p:sp>
    </p:spTree>
    <p:extLst>
      <p:ext uri="{BB962C8B-B14F-4D97-AF65-F5344CB8AC3E}">
        <p14:creationId xmlns:p14="http://schemas.microsoft.com/office/powerpoint/2010/main" val="1815939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9984E-1248-5670-8710-02B8EE2DEE9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5820F36-3FBD-5C8B-0107-FD00A6E62B8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184748B-E3C4-1DC3-F105-8EF753B76D55}"/>
              </a:ext>
            </a:extLst>
          </p:cNvPr>
          <p:cNvSpPr>
            <a:spLocks noGrp="1"/>
          </p:cNvSpPr>
          <p:nvPr>
            <p:ph type="body" idx="1"/>
          </p:nvPr>
        </p:nvSpPr>
        <p:spPr/>
        <p:txBody>
          <a:bodyPr/>
          <a:lstStyle/>
          <a:p>
            <a:r>
              <a:rPr lang="de-DE" dirty="0"/>
              <a:t>Kennt ihr Beispiele aus dem Alltag? Nennt mir welche</a:t>
            </a:r>
          </a:p>
        </p:txBody>
      </p:sp>
      <p:sp>
        <p:nvSpPr>
          <p:cNvPr id="4" name="Foliennummernplatzhalter 3">
            <a:extLst>
              <a:ext uri="{FF2B5EF4-FFF2-40B4-BE49-F238E27FC236}">
                <a16:creationId xmlns:a16="http://schemas.microsoft.com/office/drawing/2014/main" id="{913674B2-79DE-61B6-2D6A-6B390FCF247E}"/>
              </a:ext>
            </a:extLst>
          </p:cNvPr>
          <p:cNvSpPr>
            <a:spLocks noGrp="1"/>
          </p:cNvSpPr>
          <p:nvPr>
            <p:ph type="sldNum" sz="quarter" idx="5"/>
          </p:nvPr>
        </p:nvSpPr>
        <p:spPr/>
        <p:txBody>
          <a:bodyPr/>
          <a:lstStyle/>
          <a:p>
            <a:fld id="{74F78B61-A73C-8948-9D47-7D85A0985322}" type="slidenum">
              <a:rPr lang="de-DE" smtClean="0"/>
              <a:t>18</a:t>
            </a:fld>
            <a:endParaRPr lang="de-DE"/>
          </a:p>
        </p:txBody>
      </p:sp>
    </p:spTree>
    <p:extLst>
      <p:ext uri="{BB962C8B-B14F-4D97-AF65-F5344CB8AC3E}">
        <p14:creationId xmlns:p14="http://schemas.microsoft.com/office/powerpoint/2010/main" val="2310794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4F78B61-A73C-8948-9D47-7D85A0985322}" type="slidenum">
              <a:rPr lang="de-DE" smtClean="0"/>
              <a:t>19</a:t>
            </a:fld>
            <a:endParaRPr lang="de-DE"/>
          </a:p>
        </p:txBody>
      </p:sp>
    </p:spTree>
    <p:extLst>
      <p:ext uri="{BB962C8B-B14F-4D97-AF65-F5344CB8AC3E}">
        <p14:creationId xmlns:p14="http://schemas.microsoft.com/office/powerpoint/2010/main" val="4220047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4er gruppen, 10 min Zeit – Wechsel zu </a:t>
            </a:r>
            <a:r>
              <a:rPr lang="de-DE" dirty="0" err="1"/>
              <a:t>chat</a:t>
            </a:r>
            <a:r>
              <a:rPr lang="de-DE" dirty="0"/>
              <a:t> </a:t>
            </a:r>
            <a:r>
              <a:rPr lang="de-DE" dirty="0" err="1"/>
              <a:t>gpt</a:t>
            </a:r>
            <a:r>
              <a:rPr lang="de-DE" dirty="0"/>
              <a:t> o (Vorher eingeben: Kreiere ein Bild einer Stadt mit den folgenden Eigenschaften</a:t>
            </a:r>
            <a:r>
              <a:rPr lang="de-DE" dirty="0">
                <a:sym typeface="Wingdings" pitchFamily="2" charset="2"/>
              </a:rPr>
              <a:t>),</a:t>
            </a:r>
            <a:endParaRPr lang="de-DE" dirty="0"/>
          </a:p>
        </p:txBody>
      </p:sp>
      <p:sp>
        <p:nvSpPr>
          <p:cNvPr id="4" name="Foliennummernplatzhalter 3"/>
          <p:cNvSpPr>
            <a:spLocks noGrp="1"/>
          </p:cNvSpPr>
          <p:nvPr>
            <p:ph type="sldNum" sz="quarter" idx="5"/>
          </p:nvPr>
        </p:nvSpPr>
        <p:spPr/>
        <p:txBody>
          <a:bodyPr/>
          <a:lstStyle/>
          <a:p>
            <a:fld id="{74F78B61-A73C-8948-9D47-7D85A0985322}" type="slidenum">
              <a:rPr lang="de-DE" smtClean="0"/>
              <a:t>22</a:t>
            </a:fld>
            <a:endParaRPr lang="de-DE"/>
          </a:p>
        </p:txBody>
      </p:sp>
    </p:spTree>
    <p:extLst>
      <p:ext uri="{BB962C8B-B14F-4D97-AF65-F5344CB8AC3E}">
        <p14:creationId xmlns:p14="http://schemas.microsoft.com/office/powerpoint/2010/main" val="3736872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636D7-414B-C132-7F24-56C50C34122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6F3F8DB-29BA-42A9-2E3D-D236A9F7C12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22B4357-2A47-303E-B289-1C074A473157}"/>
              </a:ext>
            </a:extLst>
          </p:cNvPr>
          <p:cNvSpPr>
            <a:spLocks noGrp="1"/>
          </p:cNvSpPr>
          <p:nvPr>
            <p:ph type="body" idx="1"/>
          </p:nvPr>
        </p:nvSpPr>
        <p:spPr/>
        <p:txBody>
          <a:bodyPr/>
          <a:lstStyle/>
          <a:p>
            <a:r>
              <a:rPr lang="de-DE" dirty="0"/>
              <a:t>4er gruppen, 10 min Zeit – Wechsel zu </a:t>
            </a:r>
            <a:r>
              <a:rPr lang="de-DE" dirty="0" err="1"/>
              <a:t>chat</a:t>
            </a:r>
            <a:r>
              <a:rPr lang="de-DE" dirty="0"/>
              <a:t> </a:t>
            </a:r>
            <a:r>
              <a:rPr lang="de-DE" dirty="0" err="1"/>
              <a:t>gpt</a:t>
            </a:r>
            <a:r>
              <a:rPr lang="de-DE" dirty="0"/>
              <a:t> o (Vorher eingeben: Kreiere ein Bild einer Stadt mit den folgenden Eigenschaften</a:t>
            </a:r>
            <a:r>
              <a:rPr lang="de-DE" dirty="0">
                <a:sym typeface="Wingdings" pitchFamily="2" charset="2"/>
              </a:rPr>
              <a:t>),</a:t>
            </a:r>
            <a:endParaRPr lang="de-DE" dirty="0"/>
          </a:p>
        </p:txBody>
      </p:sp>
      <p:sp>
        <p:nvSpPr>
          <p:cNvPr id="4" name="Foliennummernplatzhalter 3">
            <a:extLst>
              <a:ext uri="{FF2B5EF4-FFF2-40B4-BE49-F238E27FC236}">
                <a16:creationId xmlns:a16="http://schemas.microsoft.com/office/drawing/2014/main" id="{02B8A971-3DEC-CE03-F7CA-C256210C3709}"/>
              </a:ext>
            </a:extLst>
          </p:cNvPr>
          <p:cNvSpPr>
            <a:spLocks noGrp="1"/>
          </p:cNvSpPr>
          <p:nvPr>
            <p:ph type="sldNum" sz="quarter" idx="5"/>
          </p:nvPr>
        </p:nvSpPr>
        <p:spPr/>
        <p:txBody>
          <a:bodyPr/>
          <a:lstStyle/>
          <a:p>
            <a:fld id="{74F78B61-A73C-8948-9D47-7D85A0985322}" type="slidenum">
              <a:rPr lang="de-DE" smtClean="0"/>
              <a:t>23</a:t>
            </a:fld>
            <a:endParaRPr lang="de-DE"/>
          </a:p>
        </p:txBody>
      </p:sp>
    </p:spTree>
    <p:extLst>
      <p:ext uri="{BB962C8B-B14F-4D97-AF65-F5344CB8AC3E}">
        <p14:creationId xmlns:p14="http://schemas.microsoft.com/office/powerpoint/2010/main" val="3922015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Urkunden austeilen</a:t>
            </a:r>
          </a:p>
        </p:txBody>
      </p:sp>
      <p:sp>
        <p:nvSpPr>
          <p:cNvPr id="4" name="Foliennummernplatzhalter 3"/>
          <p:cNvSpPr>
            <a:spLocks noGrp="1"/>
          </p:cNvSpPr>
          <p:nvPr>
            <p:ph type="sldNum" sz="quarter" idx="5"/>
          </p:nvPr>
        </p:nvSpPr>
        <p:spPr/>
        <p:txBody>
          <a:bodyPr/>
          <a:lstStyle/>
          <a:p>
            <a:fld id="{74F78B61-A73C-8948-9D47-7D85A0985322}" type="slidenum">
              <a:rPr lang="de-DE" smtClean="0"/>
              <a:t>24</a:t>
            </a:fld>
            <a:endParaRPr lang="de-DE"/>
          </a:p>
        </p:txBody>
      </p:sp>
    </p:spTree>
    <p:extLst>
      <p:ext uri="{BB962C8B-B14F-4D97-AF65-F5344CB8AC3E}">
        <p14:creationId xmlns:p14="http://schemas.microsoft.com/office/powerpoint/2010/main" val="1235361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4F78B61-A73C-8948-9D47-7D85A0985322}" type="slidenum">
              <a:rPr lang="de-DE" smtClean="0"/>
              <a:t>2</a:t>
            </a:fld>
            <a:endParaRPr lang="de-DE"/>
          </a:p>
        </p:txBody>
      </p:sp>
    </p:spTree>
    <p:extLst>
      <p:ext uri="{BB962C8B-B14F-4D97-AF65-F5344CB8AC3E}">
        <p14:creationId xmlns:p14="http://schemas.microsoft.com/office/powerpoint/2010/main" val="1749033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t>
            </a:r>
            <a:r>
              <a:rPr lang="de-DE" dirty="0" err="1"/>
              <a:t>SuS</a:t>
            </a:r>
            <a:r>
              <a:rPr lang="de-DE" dirty="0"/>
              <a:t> nennen den Stoff.</a:t>
            </a:r>
          </a:p>
        </p:txBody>
      </p:sp>
      <p:sp>
        <p:nvSpPr>
          <p:cNvPr id="4" name="Foliennummernplatzhalter 3"/>
          <p:cNvSpPr>
            <a:spLocks noGrp="1"/>
          </p:cNvSpPr>
          <p:nvPr>
            <p:ph type="sldNum" sz="quarter" idx="5"/>
          </p:nvPr>
        </p:nvSpPr>
        <p:spPr/>
        <p:txBody>
          <a:bodyPr/>
          <a:lstStyle/>
          <a:p>
            <a:fld id="{74F78B61-A73C-8948-9D47-7D85A0985322}" type="slidenum">
              <a:rPr lang="de-DE" smtClean="0"/>
              <a:t>3</a:t>
            </a:fld>
            <a:endParaRPr lang="de-DE"/>
          </a:p>
        </p:txBody>
      </p:sp>
    </p:spTree>
    <p:extLst>
      <p:ext uri="{BB962C8B-B14F-4D97-AF65-F5344CB8AC3E}">
        <p14:creationId xmlns:p14="http://schemas.microsoft.com/office/powerpoint/2010/main" val="6661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742B0-309E-7AFC-1DB6-496655B9372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7BEE263-E572-0EE6-72D5-019E527C6A6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B9F9213-A6DD-04B7-2F9F-2218134B253A}"/>
              </a:ext>
            </a:extLst>
          </p:cNvPr>
          <p:cNvSpPr>
            <a:spLocks noGrp="1"/>
          </p:cNvSpPr>
          <p:nvPr>
            <p:ph type="body" idx="1"/>
          </p:nvPr>
        </p:nvSpPr>
        <p:spPr/>
        <p:txBody>
          <a:bodyPr/>
          <a:lstStyle/>
          <a:p>
            <a:r>
              <a:rPr lang="de-DE" dirty="0"/>
              <a:t>Die </a:t>
            </a:r>
            <a:r>
              <a:rPr lang="de-DE" dirty="0" err="1"/>
              <a:t>SuS</a:t>
            </a:r>
            <a:r>
              <a:rPr lang="de-DE" dirty="0"/>
              <a:t> nennen den Stoff.</a:t>
            </a:r>
          </a:p>
        </p:txBody>
      </p:sp>
      <p:sp>
        <p:nvSpPr>
          <p:cNvPr id="4" name="Foliennummernplatzhalter 3">
            <a:extLst>
              <a:ext uri="{FF2B5EF4-FFF2-40B4-BE49-F238E27FC236}">
                <a16:creationId xmlns:a16="http://schemas.microsoft.com/office/drawing/2014/main" id="{C08AAEFE-E7CC-743C-6478-EA5EB9098500}"/>
              </a:ext>
            </a:extLst>
          </p:cNvPr>
          <p:cNvSpPr>
            <a:spLocks noGrp="1"/>
          </p:cNvSpPr>
          <p:nvPr>
            <p:ph type="sldNum" sz="quarter" idx="5"/>
          </p:nvPr>
        </p:nvSpPr>
        <p:spPr/>
        <p:txBody>
          <a:bodyPr/>
          <a:lstStyle/>
          <a:p>
            <a:fld id="{74F78B61-A73C-8948-9D47-7D85A0985322}" type="slidenum">
              <a:rPr lang="de-DE" smtClean="0"/>
              <a:t>4</a:t>
            </a:fld>
            <a:endParaRPr lang="de-DE"/>
          </a:p>
        </p:txBody>
      </p:sp>
    </p:spTree>
    <p:extLst>
      <p:ext uri="{BB962C8B-B14F-4D97-AF65-F5344CB8AC3E}">
        <p14:creationId xmlns:p14="http://schemas.microsoft.com/office/powerpoint/2010/main" val="3976857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nennen die Formen – Aggregatzustände - Fachsprache</a:t>
            </a:r>
          </a:p>
        </p:txBody>
      </p:sp>
      <p:sp>
        <p:nvSpPr>
          <p:cNvPr id="4" name="Foliennummernplatzhalter 3"/>
          <p:cNvSpPr>
            <a:spLocks noGrp="1"/>
          </p:cNvSpPr>
          <p:nvPr>
            <p:ph type="sldNum" sz="quarter" idx="5"/>
          </p:nvPr>
        </p:nvSpPr>
        <p:spPr/>
        <p:txBody>
          <a:bodyPr/>
          <a:lstStyle/>
          <a:p>
            <a:fld id="{74F78B61-A73C-8948-9D47-7D85A0985322}" type="slidenum">
              <a:rPr lang="de-DE" smtClean="0"/>
              <a:t>5</a:t>
            </a:fld>
            <a:endParaRPr lang="de-DE"/>
          </a:p>
        </p:txBody>
      </p:sp>
    </p:spTree>
    <p:extLst>
      <p:ext uri="{BB962C8B-B14F-4D97-AF65-F5344CB8AC3E}">
        <p14:creationId xmlns:p14="http://schemas.microsoft.com/office/powerpoint/2010/main" val="1839325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5AC13-B070-7D52-5C95-DDCBEDB4E4D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4B22D59-C422-7FD9-9DDE-8864AB5A017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BB68C54-3E5A-ACC9-3F3F-225882A39B13}"/>
              </a:ext>
            </a:extLst>
          </p:cNvPr>
          <p:cNvSpPr>
            <a:spLocks noGrp="1"/>
          </p:cNvSpPr>
          <p:nvPr>
            <p:ph type="body" idx="1"/>
          </p:nvPr>
        </p:nvSpPr>
        <p:spPr/>
        <p:txBody>
          <a:bodyPr/>
          <a:lstStyle/>
          <a:p>
            <a:r>
              <a:rPr lang="de-DE" dirty="0"/>
              <a:t>Wir nennen die Formen – Aggregatzustände - Fachsprache</a:t>
            </a:r>
          </a:p>
        </p:txBody>
      </p:sp>
      <p:sp>
        <p:nvSpPr>
          <p:cNvPr id="4" name="Foliennummernplatzhalter 3">
            <a:extLst>
              <a:ext uri="{FF2B5EF4-FFF2-40B4-BE49-F238E27FC236}">
                <a16:creationId xmlns:a16="http://schemas.microsoft.com/office/drawing/2014/main" id="{A9B20AB3-D473-53CE-5A6D-1FE32817A401}"/>
              </a:ext>
            </a:extLst>
          </p:cNvPr>
          <p:cNvSpPr>
            <a:spLocks noGrp="1"/>
          </p:cNvSpPr>
          <p:nvPr>
            <p:ph type="sldNum" sz="quarter" idx="5"/>
          </p:nvPr>
        </p:nvSpPr>
        <p:spPr/>
        <p:txBody>
          <a:bodyPr/>
          <a:lstStyle/>
          <a:p>
            <a:fld id="{74F78B61-A73C-8948-9D47-7D85A0985322}" type="slidenum">
              <a:rPr lang="de-DE" smtClean="0"/>
              <a:t>6</a:t>
            </a:fld>
            <a:endParaRPr lang="de-DE"/>
          </a:p>
        </p:txBody>
      </p:sp>
    </p:spTree>
    <p:extLst>
      <p:ext uri="{BB962C8B-B14F-4D97-AF65-F5344CB8AC3E}">
        <p14:creationId xmlns:p14="http://schemas.microsoft.com/office/powerpoint/2010/main" val="2959227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Erklärung der Aggregatzustände</a:t>
            </a:r>
          </a:p>
        </p:txBody>
      </p:sp>
      <p:sp>
        <p:nvSpPr>
          <p:cNvPr id="4" name="Foliennummernplatzhalter 3"/>
          <p:cNvSpPr>
            <a:spLocks noGrp="1"/>
          </p:cNvSpPr>
          <p:nvPr>
            <p:ph type="sldNum" sz="quarter" idx="5"/>
          </p:nvPr>
        </p:nvSpPr>
        <p:spPr/>
        <p:txBody>
          <a:bodyPr/>
          <a:lstStyle/>
          <a:p>
            <a:fld id="{74F78B61-A73C-8948-9D47-7D85A0985322}" type="slidenum">
              <a:rPr lang="de-DE" smtClean="0"/>
              <a:t>7</a:t>
            </a:fld>
            <a:endParaRPr lang="de-DE"/>
          </a:p>
        </p:txBody>
      </p:sp>
    </p:spTree>
    <p:extLst>
      <p:ext uri="{BB962C8B-B14F-4D97-AF65-F5344CB8AC3E}">
        <p14:creationId xmlns:p14="http://schemas.microsoft.com/office/powerpoint/2010/main" val="3644935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Teilchenebene</a:t>
            </a:r>
          </a:p>
        </p:txBody>
      </p:sp>
      <p:sp>
        <p:nvSpPr>
          <p:cNvPr id="4" name="Foliennummernplatzhalter 3"/>
          <p:cNvSpPr>
            <a:spLocks noGrp="1"/>
          </p:cNvSpPr>
          <p:nvPr>
            <p:ph type="sldNum" sz="quarter" idx="5"/>
          </p:nvPr>
        </p:nvSpPr>
        <p:spPr/>
        <p:txBody>
          <a:bodyPr/>
          <a:lstStyle/>
          <a:p>
            <a:fld id="{74F78B61-A73C-8948-9D47-7D85A0985322}" type="slidenum">
              <a:rPr lang="de-DE" smtClean="0"/>
              <a:t>8</a:t>
            </a:fld>
            <a:endParaRPr lang="de-DE"/>
          </a:p>
        </p:txBody>
      </p:sp>
    </p:spTree>
    <p:extLst>
      <p:ext uri="{BB962C8B-B14F-4D97-AF65-F5344CB8AC3E}">
        <p14:creationId xmlns:p14="http://schemas.microsoft.com/office/powerpoint/2010/main" val="1979589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4F78B61-A73C-8948-9D47-7D85A0985322}" type="slidenum">
              <a:rPr lang="de-DE" smtClean="0"/>
              <a:t>9</a:t>
            </a:fld>
            <a:endParaRPr lang="de-DE"/>
          </a:p>
        </p:txBody>
      </p:sp>
    </p:spTree>
    <p:extLst>
      <p:ext uri="{BB962C8B-B14F-4D97-AF65-F5344CB8AC3E}">
        <p14:creationId xmlns:p14="http://schemas.microsoft.com/office/powerpoint/2010/main" val="1805988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4.svg"/><Relationship Id="rId7" Type="http://schemas.openxmlformats.org/officeDocument/2006/relationships/image" Target="../media/image3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0.svg"/><Relationship Id="rId5" Type="http://schemas.openxmlformats.org/officeDocument/2006/relationships/image" Target="../media/image38.svg"/><Relationship Id="rId10" Type="http://schemas.openxmlformats.org/officeDocument/2006/relationships/image" Target="../media/image29.png"/><Relationship Id="rId4" Type="http://schemas.openxmlformats.org/officeDocument/2006/relationships/image" Target="../media/image37.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svg"/><Relationship Id="rId7" Type="http://schemas.openxmlformats.org/officeDocument/2006/relationships/image" Target="../media/image36.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6.svg"/><Relationship Id="rId4" Type="http://schemas.openxmlformats.org/officeDocument/2006/relationships/image" Target="../media/image25.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1.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41.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png"/><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24.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0.svg"/><Relationship Id="rId5" Type="http://schemas.openxmlformats.org/officeDocument/2006/relationships/image" Target="../media/image22.png"/><Relationship Id="rId10"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4.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p:cNvGrpSpPr/>
        <p:nvPr/>
      </p:nvGrpSpPr>
      <p:grpSpPr>
        <a:xfrm>
          <a:off x="0" y="0"/>
          <a:ext cx="0" cy="0"/>
          <a:chOff x="0" y="0"/>
          <a:chExt cx="0" cy="0"/>
        </a:xfrm>
      </p:grpSpPr>
      <p:grpSp>
        <p:nvGrpSpPr>
          <p:cNvPr id="2" name="Group 2"/>
          <p:cNvGrpSpPr/>
          <p:nvPr/>
        </p:nvGrpSpPr>
        <p:grpSpPr>
          <a:xfrm>
            <a:off x="1038133" y="1028700"/>
            <a:ext cx="16221167" cy="8229600"/>
            <a:chOff x="0" y="0"/>
            <a:chExt cx="4272241" cy="2167467"/>
          </a:xfrm>
        </p:grpSpPr>
        <p:sp>
          <p:nvSpPr>
            <p:cNvPr id="3" name="Freeform 3"/>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dirty="0"/>
            </a:p>
          </p:txBody>
        </p:sp>
        <p:sp>
          <p:nvSpPr>
            <p:cNvPr id="4" name="TextBox 4"/>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12">
            <a:extLst>
              <a:ext uri="{FF2B5EF4-FFF2-40B4-BE49-F238E27FC236}">
                <a16:creationId xmlns:a16="http://schemas.microsoft.com/office/drawing/2014/main" id="{3708B0FF-ACE3-1910-27F5-0D305084295A}"/>
              </a:ext>
            </a:extLst>
          </p:cNvPr>
          <p:cNvSpPr txBox="1"/>
          <p:nvPr/>
        </p:nvSpPr>
        <p:spPr>
          <a:xfrm>
            <a:off x="895350" y="1138647"/>
            <a:ext cx="16497300" cy="1185453"/>
          </a:xfrm>
          <a:prstGeom prst="rect">
            <a:avLst/>
          </a:prstGeom>
        </p:spPr>
        <p:txBody>
          <a:bodyPr wrap="square" lIns="0" tIns="0" rIns="0" bIns="0" rtlCol="0" anchor="t">
            <a:spAutoFit/>
          </a:bodyPr>
          <a:lstStyle/>
          <a:p>
            <a:pPr algn="ctr">
              <a:lnSpc>
                <a:spcPts val="10891"/>
              </a:lnSpc>
            </a:pPr>
            <a:r>
              <a:rPr lang="de-DE" sz="4800">
                <a:solidFill>
                  <a:schemeClr val="tx2">
                    <a:lumMod val="60000"/>
                    <a:lumOff val="40000"/>
                  </a:schemeClr>
                </a:solidFill>
                <a:latin typeface="Marykate"/>
                <a:ea typeface="Marykate"/>
                <a:cs typeface="Marykate"/>
                <a:sym typeface="Marykate"/>
              </a:rPr>
              <a:t>Wo würdest du dich an einem heißen Sommertag bei 36°C lieber aufhalten?</a:t>
            </a:r>
          </a:p>
        </p:txBody>
      </p:sp>
      <p:sp>
        <p:nvSpPr>
          <p:cNvPr id="8" name="TextBox 11">
            <a:extLst>
              <a:ext uri="{FF2B5EF4-FFF2-40B4-BE49-F238E27FC236}">
                <a16:creationId xmlns:a16="http://schemas.microsoft.com/office/drawing/2014/main" id="{D5F58201-21D8-08B8-9FAD-AA64D238CAE7}"/>
              </a:ext>
            </a:extLst>
          </p:cNvPr>
          <p:cNvSpPr txBox="1"/>
          <p:nvPr/>
        </p:nvSpPr>
        <p:spPr>
          <a:xfrm>
            <a:off x="1480764" y="8039100"/>
            <a:ext cx="2668844" cy="502958"/>
          </a:xfrm>
          <a:prstGeom prst="rect">
            <a:avLst/>
          </a:prstGeom>
        </p:spPr>
        <p:txBody>
          <a:bodyPr lIns="0" tIns="0" rIns="0" bIns="0" rtlCol="0" anchor="t">
            <a:spAutoFit/>
          </a:bodyPr>
          <a:lstStyle/>
          <a:p>
            <a:pPr>
              <a:lnSpc>
                <a:spcPts val="4188"/>
              </a:lnSpc>
              <a:spcBef>
                <a:spcPct val="0"/>
              </a:spcBef>
            </a:pPr>
            <a:r>
              <a:rPr lang="en-US" sz="2991" dirty="0">
                <a:solidFill>
                  <a:srgbClr val="000000"/>
                </a:solidFill>
                <a:latin typeface="Canva Sans"/>
                <a:ea typeface="Canva Sans"/>
                <a:cs typeface="Canva Sans"/>
                <a:sym typeface="Canva Sans"/>
              </a:rPr>
              <a:t>Berlin</a:t>
            </a:r>
          </a:p>
        </p:txBody>
      </p:sp>
      <p:sp>
        <p:nvSpPr>
          <p:cNvPr id="9" name="TextBox 11">
            <a:extLst>
              <a:ext uri="{FF2B5EF4-FFF2-40B4-BE49-F238E27FC236}">
                <a16:creationId xmlns:a16="http://schemas.microsoft.com/office/drawing/2014/main" id="{76517208-3840-988D-2B0D-07ECA56B572E}"/>
              </a:ext>
            </a:extLst>
          </p:cNvPr>
          <p:cNvSpPr txBox="1"/>
          <p:nvPr/>
        </p:nvSpPr>
        <p:spPr>
          <a:xfrm>
            <a:off x="9282067" y="7993342"/>
            <a:ext cx="2668844" cy="502958"/>
          </a:xfrm>
          <a:prstGeom prst="rect">
            <a:avLst/>
          </a:prstGeom>
        </p:spPr>
        <p:txBody>
          <a:bodyPr lIns="0" tIns="0" rIns="0" bIns="0" rtlCol="0" anchor="t">
            <a:spAutoFit/>
          </a:bodyPr>
          <a:lstStyle/>
          <a:p>
            <a:pPr>
              <a:lnSpc>
                <a:spcPts val="4188"/>
              </a:lnSpc>
              <a:spcBef>
                <a:spcPct val="0"/>
              </a:spcBef>
            </a:pPr>
            <a:r>
              <a:rPr lang="en-US" sz="2991" dirty="0" err="1">
                <a:solidFill>
                  <a:srgbClr val="000000"/>
                </a:solidFill>
                <a:latin typeface="Canva Sans"/>
                <a:ea typeface="Canva Sans"/>
                <a:cs typeface="Canva Sans"/>
                <a:sym typeface="Canva Sans"/>
              </a:rPr>
              <a:t>Spreewald</a:t>
            </a:r>
            <a:endParaRPr lang="en-US" sz="2991" dirty="0">
              <a:solidFill>
                <a:srgbClr val="000000"/>
              </a:solidFill>
              <a:latin typeface="Canva Sans"/>
              <a:ea typeface="Canva Sans"/>
              <a:cs typeface="Canva Sans"/>
              <a:sym typeface="Canva Sans"/>
            </a:endParaRPr>
          </a:p>
        </p:txBody>
      </p:sp>
      <p:pic>
        <p:nvPicPr>
          <p:cNvPr id="6146" name="Picture 2" descr="Bahnhof Berlin Friedrichstraße, U-Bahn-Station, Innenstadt, Sonnenuntergang, Deutschland">
            <a:extLst>
              <a:ext uri="{FF2B5EF4-FFF2-40B4-BE49-F238E27FC236}">
                <a16:creationId xmlns:a16="http://schemas.microsoft.com/office/drawing/2014/main" id="{5D98500E-E6EC-08E7-7DA6-0D549C4CE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2857500"/>
            <a:ext cx="771525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1">
            <a:extLst>
              <a:ext uri="{FF2B5EF4-FFF2-40B4-BE49-F238E27FC236}">
                <a16:creationId xmlns:a16="http://schemas.microsoft.com/office/drawing/2014/main" id="{8A3B1DA0-CA15-1063-C887-0B49D5C72C1D}"/>
              </a:ext>
            </a:extLst>
          </p:cNvPr>
          <p:cNvSpPr txBox="1"/>
          <p:nvPr/>
        </p:nvSpPr>
        <p:spPr>
          <a:xfrm>
            <a:off x="1526750" y="7487133"/>
            <a:ext cx="2668844" cy="437043"/>
          </a:xfrm>
          <a:prstGeom prst="rect">
            <a:avLst/>
          </a:prstGeom>
        </p:spPr>
        <p:txBody>
          <a:bodyPr lIns="0" tIns="0" rIns="0" bIns="0" rtlCol="0" anchor="t">
            <a:spAutoFit/>
          </a:bodyPr>
          <a:lstStyle/>
          <a:p>
            <a:pPr>
              <a:lnSpc>
                <a:spcPts val="4188"/>
              </a:lnSpc>
              <a:spcBef>
                <a:spcPct val="0"/>
              </a:spcBef>
            </a:pPr>
            <a:r>
              <a:rPr lang="en-US" sz="1000" dirty="0">
                <a:solidFill>
                  <a:schemeClr val="bg1"/>
                </a:solidFill>
                <a:latin typeface="Canva Sans"/>
                <a:ea typeface="Canva Sans"/>
                <a:cs typeface="Canva Sans"/>
                <a:sym typeface="Canva Sans"/>
              </a:rPr>
              <a:t>Quelle: </a:t>
            </a:r>
            <a:r>
              <a:rPr lang="en-US" sz="1000" dirty="0" err="1">
                <a:solidFill>
                  <a:schemeClr val="bg1"/>
                </a:solidFill>
                <a:latin typeface="Canva Sans"/>
                <a:ea typeface="Canva Sans"/>
                <a:cs typeface="Canva Sans"/>
                <a:sym typeface="Canva Sans"/>
              </a:rPr>
              <a:t>Unsplash</a:t>
            </a:r>
            <a:endParaRPr lang="en-US" sz="1000" dirty="0">
              <a:solidFill>
                <a:schemeClr val="bg1"/>
              </a:solidFill>
              <a:latin typeface="Canva Sans"/>
              <a:ea typeface="Canva Sans"/>
              <a:cs typeface="Canva Sans"/>
              <a:sym typeface="Canva Sans"/>
            </a:endParaRPr>
          </a:p>
        </p:txBody>
      </p:sp>
      <p:pic>
        <p:nvPicPr>
          <p:cNvPr id="6148" name="Picture 4" descr="Menschen, die tagsüber auf dem Fluss Boot fahren">
            <a:extLst>
              <a:ext uri="{FF2B5EF4-FFF2-40B4-BE49-F238E27FC236}">
                <a16:creationId xmlns:a16="http://schemas.microsoft.com/office/drawing/2014/main" id="{1ABB2A9A-2152-C4B5-F276-BA809B0881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2067" y="2857500"/>
            <a:ext cx="7715250"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1">
            <a:extLst>
              <a:ext uri="{FF2B5EF4-FFF2-40B4-BE49-F238E27FC236}">
                <a16:creationId xmlns:a16="http://schemas.microsoft.com/office/drawing/2014/main" id="{D444D203-9D85-DD37-44C8-55B5792E445C}"/>
              </a:ext>
            </a:extLst>
          </p:cNvPr>
          <p:cNvSpPr txBox="1"/>
          <p:nvPr/>
        </p:nvSpPr>
        <p:spPr>
          <a:xfrm>
            <a:off x="9372600" y="7476742"/>
            <a:ext cx="2668844" cy="437043"/>
          </a:xfrm>
          <a:prstGeom prst="rect">
            <a:avLst/>
          </a:prstGeom>
        </p:spPr>
        <p:txBody>
          <a:bodyPr lIns="0" tIns="0" rIns="0" bIns="0" rtlCol="0" anchor="t">
            <a:spAutoFit/>
          </a:bodyPr>
          <a:lstStyle/>
          <a:p>
            <a:pPr>
              <a:lnSpc>
                <a:spcPts val="4188"/>
              </a:lnSpc>
              <a:spcBef>
                <a:spcPct val="0"/>
              </a:spcBef>
            </a:pPr>
            <a:r>
              <a:rPr lang="en-US" sz="1000" dirty="0">
                <a:solidFill>
                  <a:schemeClr val="bg1"/>
                </a:solidFill>
                <a:latin typeface="Canva Sans"/>
                <a:ea typeface="Canva Sans"/>
                <a:cs typeface="Canva Sans"/>
                <a:sym typeface="Canva Sans"/>
              </a:rPr>
              <a:t>Quelle: </a:t>
            </a:r>
            <a:r>
              <a:rPr lang="en-US" sz="1000" dirty="0" err="1">
                <a:solidFill>
                  <a:schemeClr val="bg1"/>
                </a:solidFill>
                <a:latin typeface="Canva Sans"/>
                <a:ea typeface="Canva Sans"/>
                <a:cs typeface="Canva Sans"/>
                <a:sym typeface="Canva Sans"/>
              </a:rPr>
              <a:t>Unsplash</a:t>
            </a:r>
            <a:endParaRPr lang="en-US" sz="1000" dirty="0">
              <a:solidFill>
                <a:schemeClr val="bg1"/>
              </a:solidFill>
              <a:latin typeface="Canva Sans"/>
              <a:ea typeface="Canva Sans"/>
              <a:cs typeface="Canva Sans"/>
              <a:sym typeface="Canva Sans"/>
            </a:endParaRPr>
          </a:p>
        </p:txBody>
      </p:sp>
      <p:sp>
        <p:nvSpPr>
          <p:cNvPr id="5" name="Textfeld 4">
            <a:extLst>
              <a:ext uri="{FF2B5EF4-FFF2-40B4-BE49-F238E27FC236}">
                <a16:creationId xmlns:a16="http://schemas.microsoft.com/office/drawing/2014/main" id="{2E1A873A-69A4-5872-8B2C-06D6418353C2}"/>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p:cNvGrpSpPr/>
        <p:nvPr/>
      </p:nvGrpSpPr>
      <p:grpSpPr>
        <a:xfrm>
          <a:off x="0" y="0"/>
          <a:ext cx="0" cy="0"/>
          <a:chOff x="0" y="0"/>
          <a:chExt cx="0" cy="0"/>
        </a:xfrm>
      </p:grpSpPr>
      <p:grpSp>
        <p:nvGrpSpPr>
          <p:cNvPr id="2" name="Group 2"/>
          <p:cNvGrpSpPr/>
          <p:nvPr/>
        </p:nvGrpSpPr>
        <p:grpSpPr>
          <a:xfrm>
            <a:off x="1150119" y="972561"/>
            <a:ext cx="16221167" cy="8229600"/>
            <a:chOff x="0" y="0"/>
            <a:chExt cx="4272241" cy="2167467"/>
          </a:xfrm>
        </p:grpSpPr>
        <p:sp>
          <p:nvSpPr>
            <p:cNvPr id="3" name="Freeform 3"/>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a:p>
          </p:txBody>
        </p:sp>
        <p:sp>
          <p:nvSpPr>
            <p:cNvPr id="4" name="TextBox 4"/>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sp>
        <p:nvSpPr>
          <p:cNvPr id="6" name="AutoShape 6"/>
          <p:cNvSpPr/>
          <p:nvPr/>
        </p:nvSpPr>
        <p:spPr>
          <a:xfrm>
            <a:off x="5043358" y="7927274"/>
            <a:ext cx="4015891" cy="169944"/>
          </a:xfrm>
          <a:prstGeom prst="line">
            <a:avLst/>
          </a:prstGeom>
          <a:ln w="38100" cap="flat">
            <a:solidFill>
              <a:srgbClr val="000000"/>
            </a:solidFill>
            <a:prstDash val="solid"/>
            <a:headEnd type="none" w="sm" len="sm"/>
            <a:tailEnd type="none" w="sm" len="sm"/>
          </a:ln>
        </p:spPr>
        <p:txBody>
          <a:bodyPr/>
          <a:lstStyle/>
          <a:p>
            <a:endParaRPr lang="de-DE"/>
          </a:p>
        </p:txBody>
      </p:sp>
      <p:sp>
        <p:nvSpPr>
          <p:cNvPr id="7" name="AutoShape 7"/>
          <p:cNvSpPr/>
          <p:nvPr/>
        </p:nvSpPr>
        <p:spPr>
          <a:xfrm flipV="1">
            <a:off x="4560182" y="5693742"/>
            <a:ext cx="4499066" cy="1619953"/>
          </a:xfrm>
          <a:prstGeom prst="line">
            <a:avLst/>
          </a:prstGeom>
          <a:ln w="38100" cap="flat">
            <a:solidFill>
              <a:srgbClr val="000000"/>
            </a:solidFill>
            <a:prstDash val="solid"/>
            <a:headEnd type="none" w="sm" len="sm"/>
            <a:tailEnd type="none" w="sm" len="sm"/>
          </a:ln>
        </p:spPr>
        <p:txBody>
          <a:bodyPr/>
          <a:lstStyle/>
          <a:p>
            <a:endParaRPr lang="de-DE"/>
          </a:p>
        </p:txBody>
      </p:sp>
      <p:sp>
        <p:nvSpPr>
          <p:cNvPr id="10" name="Freeform 10"/>
          <p:cNvSpPr/>
          <p:nvPr/>
        </p:nvSpPr>
        <p:spPr>
          <a:xfrm>
            <a:off x="3301234" y="6310090"/>
            <a:ext cx="2073313" cy="1617184"/>
          </a:xfrm>
          <a:custGeom>
            <a:avLst/>
            <a:gdLst/>
            <a:ahLst/>
            <a:cxnLst/>
            <a:rect l="l" t="t" r="r" b="b"/>
            <a:pathLst>
              <a:path w="2073313" h="1617184">
                <a:moveTo>
                  <a:pt x="0" y="0"/>
                </a:moveTo>
                <a:lnTo>
                  <a:pt x="2073313" y="0"/>
                </a:lnTo>
                <a:lnTo>
                  <a:pt x="2073313" y="1617184"/>
                </a:lnTo>
                <a:lnTo>
                  <a:pt x="0" y="16171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11" name="Group 11"/>
          <p:cNvGrpSpPr/>
          <p:nvPr/>
        </p:nvGrpSpPr>
        <p:grpSpPr>
          <a:xfrm>
            <a:off x="8947585" y="5423322"/>
            <a:ext cx="2154973" cy="2665497"/>
            <a:chOff x="0" y="0"/>
            <a:chExt cx="2873297" cy="3553996"/>
          </a:xfrm>
        </p:grpSpPr>
        <p:grpSp>
          <p:nvGrpSpPr>
            <p:cNvPr id="12" name="Group 12"/>
            <p:cNvGrpSpPr/>
            <p:nvPr/>
          </p:nvGrpSpPr>
          <p:grpSpPr>
            <a:xfrm>
              <a:off x="478883" y="142055"/>
              <a:ext cx="957766" cy="95776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915531" y="456815"/>
              <a:ext cx="957766" cy="95776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213315" y="1239521"/>
              <a:ext cx="957766" cy="95776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0" y="1718403"/>
              <a:ext cx="957766" cy="95776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734433" y="2596230"/>
              <a:ext cx="957766" cy="95776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915531" y="2336986"/>
              <a:ext cx="957766" cy="957766"/>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0" name="Freeform 30"/>
            <p:cNvSpPr/>
            <p:nvPr/>
          </p:nvSpPr>
          <p:spPr>
            <a:xfrm rot="8907989">
              <a:off x="1041715" y="206560"/>
              <a:ext cx="876871" cy="308001"/>
            </a:xfrm>
            <a:custGeom>
              <a:avLst/>
              <a:gdLst/>
              <a:ahLst/>
              <a:cxnLst/>
              <a:rect l="l" t="t" r="r" b="b"/>
              <a:pathLst>
                <a:path w="876871" h="308001">
                  <a:moveTo>
                    <a:pt x="0" y="0"/>
                  </a:moveTo>
                  <a:lnTo>
                    <a:pt x="876871" y="0"/>
                  </a:lnTo>
                  <a:lnTo>
                    <a:pt x="876871" y="308001"/>
                  </a:lnTo>
                  <a:lnTo>
                    <a:pt x="0" y="3080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31" name="Freeform 31"/>
            <p:cNvSpPr/>
            <p:nvPr/>
          </p:nvSpPr>
          <p:spPr>
            <a:xfrm rot="-5264761">
              <a:off x="2036084" y="1563295"/>
              <a:ext cx="876871" cy="308001"/>
            </a:xfrm>
            <a:custGeom>
              <a:avLst/>
              <a:gdLst/>
              <a:ahLst/>
              <a:cxnLst/>
              <a:rect l="l" t="t" r="r" b="b"/>
              <a:pathLst>
                <a:path w="876871" h="308001">
                  <a:moveTo>
                    <a:pt x="0" y="0"/>
                  </a:moveTo>
                  <a:lnTo>
                    <a:pt x="876872" y="0"/>
                  </a:lnTo>
                  <a:lnTo>
                    <a:pt x="876872" y="308001"/>
                  </a:lnTo>
                  <a:lnTo>
                    <a:pt x="0" y="3080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32" name="Freeform 32"/>
            <p:cNvSpPr/>
            <p:nvPr/>
          </p:nvSpPr>
          <p:spPr>
            <a:xfrm rot="-9666712">
              <a:off x="790680" y="2110327"/>
              <a:ext cx="876871" cy="308001"/>
            </a:xfrm>
            <a:custGeom>
              <a:avLst/>
              <a:gdLst/>
              <a:ahLst/>
              <a:cxnLst/>
              <a:rect l="l" t="t" r="r" b="b"/>
              <a:pathLst>
                <a:path w="876871" h="308001">
                  <a:moveTo>
                    <a:pt x="0" y="0"/>
                  </a:moveTo>
                  <a:lnTo>
                    <a:pt x="876871" y="0"/>
                  </a:lnTo>
                  <a:lnTo>
                    <a:pt x="876871" y="308001"/>
                  </a:lnTo>
                  <a:lnTo>
                    <a:pt x="0" y="3080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33" name="Freeform 33"/>
            <p:cNvSpPr/>
            <p:nvPr/>
          </p:nvSpPr>
          <p:spPr>
            <a:xfrm rot="1566940">
              <a:off x="440518" y="1232024"/>
              <a:ext cx="876871" cy="308001"/>
            </a:xfrm>
            <a:custGeom>
              <a:avLst/>
              <a:gdLst/>
              <a:ahLst/>
              <a:cxnLst/>
              <a:rect l="l" t="t" r="r" b="b"/>
              <a:pathLst>
                <a:path w="876871" h="308001">
                  <a:moveTo>
                    <a:pt x="0" y="0"/>
                  </a:moveTo>
                  <a:lnTo>
                    <a:pt x="876871" y="0"/>
                  </a:lnTo>
                  <a:lnTo>
                    <a:pt x="876871" y="308001"/>
                  </a:lnTo>
                  <a:lnTo>
                    <a:pt x="0" y="3080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34" name="Freeform 34"/>
            <p:cNvSpPr/>
            <p:nvPr/>
          </p:nvSpPr>
          <p:spPr>
            <a:xfrm rot="-2700000">
              <a:off x="1674275" y="2924149"/>
              <a:ext cx="876871" cy="308001"/>
            </a:xfrm>
            <a:custGeom>
              <a:avLst/>
              <a:gdLst/>
              <a:ahLst/>
              <a:cxnLst/>
              <a:rect l="l" t="t" r="r" b="b"/>
              <a:pathLst>
                <a:path w="876871" h="308001">
                  <a:moveTo>
                    <a:pt x="0" y="0"/>
                  </a:moveTo>
                  <a:lnTo>
                    <a:pt x="876872" y="0"/>
                  </a:lnTo>
                  <a:lnTo>
                    <a:pt x="876872" y="308001"/>
                  </a:lnTo>
                  <a:lnTo>
                    <a:pt x="0" y="3080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35" name="Freeform 35"/>
            <p:cNvSpPr/>
            <p:nvPr/>
          </p:nvSpPr>
          <p:spPr>
            <a:xfrm rot="931696">
              <a:off x="174109" y="2917720"/>
              <a:ext cx="876871" cy="308001"/>
            </a:xfrm>
            <a:custGeom>
              <a:avLst/>
              <a:gdLst/>
              <a:ahLst/>
              <a:cxnLst/>
              <a:rect l="l" t="t" r="r" b="b"/>
              <a:pathLst>
                <a:path w="876871" h="308001">
                  <a:moveTo>
                    <a:pt x="0" y="0"/>
                  </a:moveTo>
                  <a:lnTo>
                    <a:pt x="876871" y="0"/>
                  </a:lnTo>
                  <a:lnTo>
                    <a:pt x="876871" y="308001"/>
                  </a:lnTo>
                  <a:lnTo>
                    <a:pt x="0" y="3080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grpSp>
      <p:sp>
        <p:nvSpPr>
          <p:cNvPr id="36" name="Freeform 36"/>
          <p:cNvSpPr/>
          <p:nvPr/>
        </p:nvSpPr>
        <p:spPr>
          <a:xfrm rot="-1078682">
            <a:off x="8678642" y="5124015"/>
            <a:ext cx="4391000" cy="4358068"/>
          </a:xfrm>
          <a:custGeom>
            <a:avLst/>
            <a:gdLst/>
            <a:ahLst/>
            <a:cxnLst/>
            <a:rect l="l" t="t" r="r" b="b"/>
            <a:pathLst>
              <a:path w="4391000" h="4358068">
                <a:moveTo>
                  <a:pt x="0" y="0"/>
                </a:moveTo>
                <a:lnTo>
                  <a:pt x="4391000" y="0"/>
                </a:lnTo>
                <a:lnTo>
                  <a:pt x="4391000" y="4358068"/>
                </a:lnTo>
                <a:lnTo>
                  <a:pt x="0" y="43580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40" name="TextBox 40"/>
          <p:cNvSpPr txBox="1"/>
          <p:nvPr/>
        </p:nvSpPr>
        <p:spPr>
          <a:xfrm>
            <a:off x="1319938" y="1104900"/>
            <a:ext cx="15478621" cy="1368423"/>
          </a:xfrm>
          <a:prstGeom prst="rect">
            <a:avLst/>
          </a:prstGeom>
        </p:spPr>
        <p:txBody>
          <a:bodyPr lIns="0" tIns="0" rIns="0" bIns="0" rtlCol="0" anchor="t">
            <a:spAutoFit/>
          </a:bodyPr>
          <a:lstStyle/>
          <a:p>
            <a:pPr algn="ctr">
              <a:lnSpc>
                <a:spcPts val="10449"/>
              </a:lnSpc>
            </a:pPr>
            <a:r>
              <a:rPr lang="en-US" sz="9499">
                <a:solidFill>
                  <a:srgbClr val="8AABF2"/>
                </a:solidFill>
                <a:latin typeface="Marykate"/>
                <a:ea typeface="Marykate"/>
                <a:cs typeface="Marykate"/>
                <a:sym typeface="Marykate"/>
              </a:rPr>
              <a:t>TEILCHENMODELL</a:t>
            </a:r>
          </a:p>
        </p:txBody>
      </p:sp>
      <p:sp>
        <p:nvSpPr>
          <p:cNvPr id="41" name="TextBox 41"/>
          <p:cNvSpPr txBox="1"/>
          <p:nvPr/>
        </p:nvSpPr>
        <p:spPr>
          <a:xfrm>
            <a:off x="8808285" y="8201977"/>
            <a:ext cx="2433573" cy="866488"/>
          </a:xfrm>
          <a:prstGeom prst="rect">
            <a:avLst/>
          </a:prstGeom>
        </p:spPr>
        <p:txBody>
          <a:bodyPr lIns="0" tIns="0" rIns="0" bIns="0" rtlCol="0" anchor="t">
            <a:spAutoFit/>
          </a:bodyPr>
          <a:lstStyle/>
          <a:p>
            <a:pPr algn="ctr">
              <a:lnSpc>
                <a:spcPts val="6396"/>
              </a:lnSpc>
            </a:pPr>
            <a:r>
              <a:rPr lang="en-US" sz="4569">
                <a:solidFill>
                  <a:srgbClr val="000000"/>
                </a:solidFill>
                <a:latin typeface="Kaftus"/>
                <a:ea typeface="Kaftus"/>
                <a:cs typeface="Kaftus"/>
                <a:sym typeface="Kaftus"/>
              </a:rPr>
              <a:t>flüssig</a:t>
            </a:r>
          </a:p>
        </p:txBody>
      </p:sp>
      <p:grpSp>
        <p:nvGrpSpPr>
          <p:cNvPr id="42" name="Gruppieren 41">
            <a:extLst>
              <a:ext uri="{FF2B5EF4-FFF2-40B4-BE49-F238E27FC236}">
                <a16:creationId xmlns:a16="http://schemas.microsoft.com/office/drawing/2014/main" id="{C0C3C938-DAC5-9B10-813A-C451AA49879F}"/>
              </a:ext>
            </a:extLst>
          </p:cNvPr>
          <p:cNvGrpSpPr/>
          <p:nvPr/>
        </p:nvGrpSpPr>
        <p:grpSpPr>
          <a:xfrm>
            <a:off x="15544033" y="1294999"/>
            <a:ext cx="1254526" cy="1254524"/>
            <a:chOff x="15544033" y="1294999"/>
            <a:chExt cx="1254526" cy="1254524"/>
          </a:xfrm>
        </p:grpSpPr>
        <p:sp>
          <p:nvSpPr>
            <p:cNvPr id="43" name="Freeform 24">
              <a:extLst>
                <a:ext uri="{FF2B5EF4-FFF2-40B4-BE49-F238E27FC236}">
                  <a16:creationId xmlns:a16="http://schemas.microsoft.com/office/drawing/2014/main" id="{D15AFF53-29B7-53CF-E819-466E6D3B0ACC}"/>
                </a:ext>
              </a:extLst>
            </p:cNvPr>
            <p:cNvSpPr/>
            <p:nvPr/>
          </p:nvSpPr>
          <p:spPr>
            <a:xfrm>
              <a:off x="15544033" y="1294999"/>
              <a:ext cx="1254526" cy="12545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44" name="Freeform 5">
              <a:extLst>
                <a:ext uri="{FF2B5EF4-FFF2-40B4-BE49-F238E27FC236}">
                  <a16:creationId xmlns:a16="http://schemas.microsoft.com/office/drawing/2014/main" id="{80662678-5D6C-4903-20EC-48CF099E6AD6}"/>
                </a:ext>
              </a:extLst>
            </p:cNvPr>
            <p:cNvSpPr/>
            <p:nvPr/>
          </p:nvSpPr>
          <p:spPr>
            <a:xfrm>
              <a:off x="15736107" y="1609403"/>
              <a:ext cx="887442" cy="621209"/>
            </a:xfrm>
            <a:custGeom>
              <a:avLst/>
              <a:gdLst/>
              <a:ahLst/>
              <a:cxnLst/>
              <a:rect l="l" t="t" r="r" b="b"/>
              <a:pathLst>
                <a:path w="1905065" h="1333545">
                  <a:moveTo>
                    <a:pt x="0" y="0"/>
                  </a:moveTo>
                  <a:lnTo>
                    <a:pt x="1905064" y="0"/>
                  </a:lnTo>
                  <a:lnTo>
                    <a:pt x="1905064" y="1333546"/>
                  </a:lnTo>
                  <a:lnTo>
                    <a:pt x="0" y="1333546"/>
                  </a:lnTo>
                  <a:lnTo>
                    <a:pt x="0" y="0"/>
                  </a:lnTo>
                  <a:close/>
                </a:path>
              </a:pathLst>
            </a:custGeom>
            <a:blipFill>
              <a:blip r:embed="rId8">
                <a:extLst>
                  <a:ext uri="{BEBA8EAE-BF5A-486C-A8C5-ECC9F3942E4B}">
                    <a14:imgProps xmlns:a14="http://schemas.microsoft.com/office/drawing/2010/main">
                      <a14:imgLayer r:embed="rId9">
                        <a14:imgEffect>
                          <a14:colorTemperature colorTemp="11500"/>
                        </a14:imgEffect>
                      </a14:imgLayer>
                    </a14:imgProps>
                  </a:ext>
                </a:extLst>
              </a:blip>
              <a:stretch>
                <a:fillRect/>
              </a:stretch>
            </a:blipFill>
          </p:spPr>
          <p:txBody>
            <a:bodyPr/>
            <a:lstStyle/>
            <a:p>
              <a:endParaRPr lang="de-DE" dirty="0"/>
            </a:p>
          </p:txBody>
        </p:sp>
      </p:grpSp>
      <p:sp>
        <p:nvSpPr>
          <p:cNvPr id="45" name="TextBox 18">
            <a:extLst>
              <a:ext uri="{FF2B5EF4-FFF2-40B4-BE49-F238E27FC236}">
                <a16:creationId xmlns:a16="http://schemas.microsoft.com/office/drawing/2014/main" id="{B19615FD-1ACB-D5A3-C6DF-D6835305DB4F}"/>
              </a:ext>
            </a:extLst>
          </p:cNvPr>
          <p:cNvSpPr txBox="1"/>
          <p:nvPr/>
        </p:nvSpPr>
        <p:spPr>
          <a:xfrm>
            <a:off x="1786577" y="2853174"/>
            <a:ext cx="9068118" cy="646331"/>
          </a:xfrm>
          <a:prstGeom prst="rect">
            <a:avLst/>
          </a:prstGeom>
        </p:spPr>
        <p:txBody>
          <a:bodyPr wrap="square" lIns="0" tIns="0" rIns="0" bIns="0" rtlCol="0" anchor="t">
            <a:spAutoFit/>
          </a:bodyPr>
          <a:lstStyle/>
          <a:p>
            <a:pPr>
              <a:lnSpc>
                <a:spcPts val="4759"/>
              </a:lnSpc>
            </a:pPr>
            <a:r>
              <a:rPr lang="de-DE" sz="4800" b="1" dirty="0">
                <a:latin typeface="KG Primary Penmanship"/>
                <a:ea typeface="KG Primary Penmanship"/>
                <a:cs typeface="KG Primary Penmanship"/>
                <a:sym typeface="KG Primary Penmanship"/>
              </a:rPr>
              <a:t>Teilchen im flüssigen Zustand</a:t>
            </a:r>
          </a:p>
        </p:txBody>
      </p:sp>
      <p:sp>
        <p:nvSpPr>
          <p:cNvPr id="46" name="TextBox 18">
            <a:extLst>
              <a:ext uri="{FF2B5EF4-FFF2-40B4-BE49-F238E27FC236}">
                <a16:creationId xmlns:a16="http://schemas.microsoft.com/office/drawing/2014/main" id="{F77671DE-3319-0322-1364-8124B6576FC7}"/>
              </a:ext>
            </a:extLst>
          </p:cNvPr>
          <p:cNvSpPr txBox="1"/>
          <p:nvPr/>
        </p:nvSpPr>
        <p:spPr>
          <a:xfrm>
            <a:off x="2709886" y="3641533"/>
            <a:ext cx="14074818" cy="646331"/>
          </a:xfrm>
          <a:prstGeom prst="rect">
            <a:avLst/>
          </a:prstGeom>
        </p:spPr>
        <p:txBody>
          <a:bodyPr wrap="square" lIns="0" tIns="0" rIns="0" bIns="0" rtlCol="0" anchor="t">
            <a:spAutoFit/>
          </a:bodyPr>
          <a:lstStyle/>
          <a:p>
            <a:pPr>
              <a:lnSpc>
                <a:spcPts val="4759"/>
              </a:lnSpc>
            </a:pPr>
            <a:r>
              <a:rPr lang="de-DE" sz="4800" dirty="0">
                <a:latin typeface="KG Primary Penmanship"/>
                <a:ea typeface="KG Primary Penmanship"/>
                <a:cs typeface="KG Primary Penmanship"/>
                <a:sym typeface="KG Primary Penmanship"/>
              </a:rPr>
              <a:t>mittlere Anziehungskraft zwischen den Teilchen</a:t>
            </a:r>
          </a:p>
        </p:txBody>
      </p:sp>
      <p:sp>
        <p:nvSpPr>
          <p:cNvPr id="47" name="TextBox 18">
            <a:extLst>
              <a:ext uri="{FF2B5EF4-FFF2-40B4-BE49-F238E27FC236}">
                <a16:creationId xmlns:a16="http://schemas.microsoft.com/office/drawing/2014/main" id="{6631C099-2F8A-BDFA-1CEC-E7C09E3BEE50}"/>
              </a:ext>
            </a:extLst>
          </p:cNvPr>
          <p:cNvSpPr txBox="1"/>
          <p:nvPr/>
        </p:nvSpPr>
        <p:spPr>
          <a:xfrm>
            <a:off x="2709886" y="4403533"/>
            <a:ext cx="9129730" cy="646331"/>
          </a:xfrm>
          <a:prstGeom prst="rect">
            <a:avLst/>
          </a:prstGeom>
        </p:spPr>
        <p:txBody>
          <a:bodyPr wrap="square" lIns="0" tIns="0" rIns="0" bIns="0" rtlCol="0" anchor="t">
            <a:spAutoFit/>
          </a:bodyPr>
          <a:lstStyle/>
          <a:p>
            <a:pPr>
              <a:lnSpc>
                <a:spcPts val="4759"/>
              </a:lnSpc>
            </a:pPr>
            <a:r>
              <a:rPr lang="de-DE" sz="4800" dirty="0">
                <a:latin typeface="KG Primary Penmanship"/>
                <a:ea typeface="KG Primary Penmanship"/>
                <a:cs typeface="KG Primary Penmanship"/>
                <a:sym typeface="KG Primary Penmanship"/>
              </a:rPr>
              <a:t>Teilchen können sich bewegen</a:t>
            </a:r>
          </a:p>
        </p:txBody>
      </p:sp>
      <p:sp>
        <p:nvSpPr>
          <p:cNvPr id="48" name="Freeform 8">
            <a:extLst>
              <a:ext uri="{FF2B5EF4-FFF2-40B4-BE49-F238E27FC236}">
                <a16:creationId xmlns:a16="http://schemas.microsoft.com/office/drawing/2014/main" id="{A4384D6C-5FEC-F35A-7B5C-6BD1A54D7909}"/>
              </a:ext>
            </a:extLst>
          </p:cNvPr>
          <p:cNvSpPr/>
          <p:nvPr/>
        </p:nvSpPr>
        <p:spPr>
          <a:xfrm>
            <a:off x="1734263" y="3725416"/>
            <a:ext cx="748946" cy="410048"/>
          </a:xfrm>
          <a:custGeom>
            <a:avLst/>
            <a:gdLst/>
            <a:ahLst/>
            <a:cxnLst/>
            <a:rect l="l" t="t" r="r" b="b"/>
            <a:pathLst>
              <a:path w="748946" h="410048">
                <a:moveTo>
                  <a:pt x="0" y="0"/>
                </a:moveTo>
                <a:lnTo>
                  <a:pt x="748947" y="0"/>
                </a:lnTo>
                <a:lnTo>
                  <a:pt x="748947" y="410048"/>
                </a:lnTo>
                <a:lnTo>
                  <a:pt x="0" y="4100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DE"/>
          </a:p>
        </p:txBody>
      </p:sp>
      <p:sp>
        <p:nvSpPr>
          <p:cNvPr id="49" name="Freeform 8">
            <a:extLst>
              <a:ext uri="{FF2B5EF4-FFF2-40B4-BE49-F238E27FC236}">
                <a16:creationId xmlns:a16="http://schemas.microsoft.com/office/drawing/2014/main" id="{5B44533B-E332-A4D1-C9F7-7D03D428E68C}"/>
              </a:ext>
            </a:extLst>
          </p:cNvPr>
          <p:cNvSpPr/>
          <p:nvPr/>
        </p:nvSpPr>
        <p:spPr>
          <a:xfrm>
            <a:off x="1734263" y="4521674"/>
            <a:ext cx="748946" cy="410048"/>
          </a:xfrm>
          <a:custGeom>
            <a:avLst/>
            <a:gdLst/>
            <a:ahLst/>
            <a:cxnLst/>
            <a:rect l="l" t="t" r="r" b="b"/>
            <a:pathLst>
              <a:path w="748946" h="410048">
                <a:moveTo>
                  <a:pt x="0" y="0"/>
                </a:moveTo>
                <a:lnTo>
                  <a:pt x="748947" y="0"/>
                </a:lnTo>
                <a:lnTo>
                  <a:pt x="748947" y="410048"/>
                </a:lnTo>
                <a:lnTo>
                  <a:pt x="0" y="4100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DE"/>
          </a:p>
        </p:txBody>
      </p:sp>
      <p:sp>
        <p:nvSpPr>
          <p:cNvPr id="5" name="Textfeld 4">
            <a:extLst>
              <a:ext uri="{FF2B5EF4-FFF2-40B4-BE49-F238E27FC236}">
                <a16:creationId xmlns:a16="http://schemas.microsoft.com/office/drawing/2014/main" id="{14AE2E0A-9925-5EF3-4016-566816F00027}"/>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p:cNvGrpSpPr/>
        <p:nvPr/>
      </p:nvGrpSpPr>
      <p:grpSpPr>
        <a:xfrm>
          <a:off x="0" y="0"/>
          <a:ext cx="0" cy="0"/>
          <a:chOff x="0" y="0"/>
          <a:chExt cx="0" cy="0"/>
        </a:xfrm>
      </p:grpSpPr>
      <p:grpSp>
        <p:nvGrpSpPr>
          <p:cNvPr id="2" name="Group 2"/>
          <p:cNvGrpSpPr/>
          <p:nvPr/>
        </p:nvGrpSpPr>
        <p:grpSpPr>
          <a:xfrm>
            <a:off x="1159644" y="972561"/>
            <a:ext cx="16221167" cy="8229600"/>
            <a:chOff x="0" y="0"/>
            <a:chExt cx="4272241" cy="2167467"/>
          </a:xfrm>
        </p:grpSpPr>
        <p:sp>
          <p:nvSpPr>
            <p:cNvPr id="3" name="Freeform 3"/>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a:p>
          </p:txBody>
        </p:sp>
        <p:sp>
          <p:nvSpPr>
            <p:cNvPr id="4" name="TextBox 4"/>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03513" y="3461459"/>
            <a:ext cx="748946" cy="410048"/>
          </a:xfrm>
          <a:custGeom>
            <a:avLst/>
            <a:gdLst/>
            <a:ahLst/>
            <a:cxnLst/>
            <a:rect l="l" t="t" r="r" b="b"/>
            <a:pathLst>
              <a:path w="748946" h="410048">
                <a:moveTo>
                  <a:pt x="0" y="0"/>
                </a:moveTo>
                <a:lnTo>
                  <a:pt x="748947" y="0"/>
                </a:lnTo>
                <a:lnTo>
                  <a:pt x="748947" y="410048"/>
                </a:lnTo>
                <a:lnTo>
                  <a:pt x="0" y="410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7" name="Freeform 7"/>
          <p:cNvSpPr/>
          <p:nvPr/>
        </p:nvSpPr>
        <p:spPr>
          <a:xfrm>
            <a:off x="1503513" y="4233457"/>
            <a:ext cx="748946" cy="410048"/>
          </a:xfrm>
          <a:custGeom>
            <a:avLst/>
            <a:gdLst/>
            <a:ahLst/>
            <a:cxnLst/>
            <a:rect l="l" t="t" r="r" b="b"/>
            <a:pathLst>
              <a:path w="748946" h="410048">
                <a:moveTo>
                  <a:pt x="0" y="0"/>
                </a:moveTo>
                <a:lnTo>
                  <a:pt x="748947" y="0"/>
                </a:lnTo>
                <a:lnTo>
                  <a:pt x="748947" y="410049"/>
                </a:lnTo>
                <a:lnTo>
                  <a:pt x="0" y="410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8" name="AutoShape 8"/>
          <p:cNvSpPr/>
          <p:nvPr/>
        </p:nvSpPr>
        <p:spPr>
          <a:xfrm>
            <a:off x="5914689" y="7974996"/>
            <a:ext cx="3694553" cy="156346"/>
          </a:xfrm>
          <a:prstGeom prst="line">
            <a:avLst/>
          </a:prstGeom>
          <a:ln w="38100" cap="flat">
            <a:solidFill>
              <a:srgbClr val="000000"/>
            </a:solidFill>
            <a:prstDash val="solid"/>
            <a:headEnd type="none" w="sm" len="sm"/>
            <a:tailEnd type="none" w="sm" len="sm"/>
          </a:ln>
        </p:spPr>
        <p:txBody>
          <a:bodyPr/>
          <a:lstStyle/>
          <a:p>
            <a:endParaRPr lang="de-DE"/>
          </a:p>
        </p:txBody>
      </p:sp>
      <p:sp>
        <p:nvSpPr>
          <p:cNvPr id="9" name="AutoShape 9"/>
          <p:cNvSpPr/>
          <p:nvPr/>
        </p:nvSpPr>
        <p:spPr>
          <a:xfrm flipV="1">
            <a:off x="5470176" y="5920183"/>
            <a:ext cx="4139066" cy="1490330"/>
          </a:xfrm>
          <a:prstGeom prst="line">
            <a:avLst/>
          </a:prstGeom>
          <a:ln w="38100" cap="flat">
            <a:solidFill>
              <a:srgbClr val="000000"/>
            </a:solidFill>
            <a:prstDash val="solid"/>
            <a:headEnd type="none" w="sm" len="sm"/>
            <a:tailEnd type="none" w="sm" len="sm"/>
          </a:ln>
        </p:spPr>
        <p:txBody>
          <a:bodyPr/>
          <a:lstStyle/>
          <a:p>
            <a:endParaRPr lang="de-DE"/>
          </a:p>
        </p:txBody>
      </p:sp>
      <p:grpSp>
        <p:nvGrpSpPr>
          <p:cNvPr id="10" name="Group 10"/>
          <p:cNvGrpSpPr/>
          <p:nvPr/>
        </p:nvGrpSpPr>
        <p:grpSpPr>
          <a:xfrm>
            <a:off x="11103386" y="6623543"/>
            <a:ext cx="660846" cy="66084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12" name="TextBox 12"/>
            <p:cNvSpPr txBox="1"/>
            <p:nvPr/>
          </p:nvSpPr>
          <p:spPr>
            <a:xfrm>
              <a:off x="76200" y="38100"/>
              <a:ext cx="660400" cy="698500"/>
            </a:xfrm>
            <a:prstGeom prst="rect">
              <a:avLst/>
            </a:prstGeom>
          </p:spPr>
          <p:txBody>
            <a:bodyPr lIns="46735" tIns="46735" rIns="46735" bIns="46735" rtlCol="0" anchor="ctr"/>
            <a:lstStyle/>
            <a:p>
              <a:pPr algn="ctr">
                <a:lnSpc>
                  <a:spcPts val="2659"/>
                </a:lnSpc>
              </a:pPr>
              <a:endParaRPr/>
            </a:p>
          </p:txBody>
        </p:sp>
      </p:grpSp>
      <p:grpSp>
        <p:nvGrpSpPr>
          <p:cNvPr id="13" name="Group 13"/>
          <p:cNvGrpSpPr/>
          <p:nvPr/>
        </p:nvGrpSpPr>
        <p:grpSpPr>
          <a:xfrm>
            <a:off x="10057073" y="6455080"/>
            <a:ext cx="660846" cy="66084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15" name="TextBox 15"/>
            <p:cNvSpPr txBox="1"/>
            <p:nvPr/>
          </p:nvSpPr>
          <p:spPr>
            <a:xfrm>
              <a:off x="76200" y="38100"/>
              <a:ext cx="660400" cy="698500"/>
            </a:xfrm>
            <a:prstGeom prst="rect">
              <a:avLst/>
            </a:prstGeom>
          </p:spPr>
          <p:txBody>
            <a:bodyPr lIns="46735" tIns="46735" rIns="46735" bIns="46735" rtlCol="0" anchor="ctr"/>
            <a:lstStyle/>
            <a:p>
              <a:pPr algn="ctr">
                <a:lnSpc>
                  <a:spcPts val="2659"/>
                </a:lnSpc>
              </a:pPr>
              <a:endParaRPr/>
            </a:p>
          </p:txBody>
        </p:sp>
      </p:grpSp>
      <p:grpSp>
        <p:nvGrpSpPr>
          <p:cNvPr id="16" name="Group 16"/>
          <p:cNvGrpSpPr/>
          <p:nvPr/>
        </p:nvGrpSpPr>
        <p:grpSpPr>
          <a:xfrm>
            <a:off x="10772963" y="7714473"/>
            <a:ext cx="660846" cy="66084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18" name="TextBox 18"/>
            <p:cNvSpPr txBox="1"/>
            <p:nvPr/>
          </p:nvSpPr>
          <p:spPr>
            <a:xfrm>
              <a:off x="76200" y="38100"/>
              <a:ext cx="660400" cy="698500"/>
            </a:xfrm>
            <a:prstGeom prst="rect">
              <a:avLst/>
            </a:prstGeom>
          </p:spPr>
          <p:txBody>
            <a:bodyPr lIns="46735" tIns="46735" rIns="46735" bIns="46735" rtlCol="0" anchor="ctr"/>
            <a:lstStyle/>
            <a:p>
              <a:pPr algn="ctr">
                <a:lnSpc>
                  <a:spcPts val="2659"/>
                </a:lnSpc>
              </a:pPr>
              <a:endParaRPr/>
            </a:p>
          </p:txBody>
        </p:sp>
      </p:grpSp>
      <p:grpSp>
        <p:nvGrpSpPr>
          <p:cNvPr id="19" name="Group 19"/>
          <p:cNvGrpSpPr/>
          <p:nvPr/>
        </p:nvGrpSpPr>
        <p:grpSpPr>
          <a:xfrm>
            <a:off x="10982618" y="5532613"/>
            <a:ext cx="660846" cy="66084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21" name="TextBox 21"/>
            <p:cNvSpPr txBox="1"/>
            <p:nvPr/>
          </p:nvSpPr>
          <p:spPr>
            <a:xfrm>
              <a:off x="76200" y="38100"/>
              <a:ext cx="660400" cy="698500"/>
            </a:xfrm>
            <a:prstGeom prst="rect">
              <a:avLst/>
            </a:prstGeom>
          </p:spPr>
          <p:txBody>
            <a:bodyPr lIns="46735" tIns="46735" rIns="46735" bIns="46735" rtlCol="0" anchor="ctr"/>
            <a:lstStyle/>
            <a:p>
              <a:pPr algn="ctr">
                <a:lnSpc>
                  <a:spcPts val="2659"/>
                </a:lnSpc>
              </a:pPr>
              <a:endParaRPr/>
            </a:p>
          </p:txBody>
        </p:sp>
      </p:grpSp>
      <p:grpSp>
        <p:nvGrpSpPr>
          <p:cNvPr id="22" name="Group 22"/>
          <p:cNvGrpSpPr/>
          <p:nvPr/>
        </p:nvGrpSpPr>
        <p:grpSpPr>
          <a:xfrm>
            <a:off x="10057073" y="7471821"/>
            <a:ext cx="660846" cy="66084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24" name="TextBox 24"/>
            <p:cNvSpPr txBox="1"/>
            <p:nvPr/>
          </p:nvSpPr>
          <p:spPr>
            <a:xfrm>
              <a:off x="76200" y="38100"/>
              <a:ext cx="660400" cy="698500"/>
            </a:xfrm>
            <a:prstGeom prst="rect">
              <a:avLst/>
            </a:prstGeom>
          </p:spPr>
          <p:txBody>
            <a:bodyPr lIns="46735" tIns="46735" rIns="46735" bIns="46735" rtlCol="0" anchor="ctr"/>
            <a:lstStyle/>
            <a:p>
              <a:pPr algn="ctr">
                <a:lnSpc>
                  <a:spcPts val="2659"/>
                </a:lnSpc>
              </a:pPr>
              <a:endParaRPr/>
            </a:p>
          </p:txBody>
        </p:sp>
      </p:grpSp>
      <p:grpSp>
        <p:nvGrpSpPr>
          <p:cNvPr id="25" name="Group 25"/>
          <p:cNvGrpSpPr/>
          <p:nvPr/>
        </p:nvGrpSpPr>
        <p:grpSpPr>
          <a:xfrm>
            <a:off x="10057073" y="4871766"/>
            <a:ext cx="660846" cy="66084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27" name="TextBox 27"/>
            <p:cNvSpPr txBox="1"/>
            <p:nvPr/>
          </p:nvSpPr>
          <p:spPr>
            <a:xfrm>
              <a:off x="76200" y="38100"/>
              <a:ext cx="660400" cy="698500"/>
            </a:xfrm>
            <a:prstGeom prst="rect">
              <a:avLst/>
            </a:prstGeom>
          </p:spPr>
          <p:txBody>
            <a:bodyPr lIns="46735" tIns="46735" rIns="46735" bIns="46735" rtlCol="0" anchor="ctr"/>
            <a:lstStyle/>
            <a:p>
              <a:pPr algn="ctr">
                <a:lnSpc>
                  <a:spcPts val="2659"/>
                </a:lnSpc>
              </a:pPr>
              <a:endParaRPr/>
            </a:p>
          </p:txBody>
        </p:sp>
      </p:grpSp>
      <p:sp>
        <p:nvSpPr>
          <p:cNvPr id="28" name="Freeform 28"/>
          <p:cNvSpPr/>
          <p:nvPr/>
        </p:nvSpPr>
        <p:spPr>
          <a:xfrm flipH="1">
            <a:off x="3723270" y="7000636"/>
            <a:ext cx="2409118" cy="1855021"/>
          </a:xfrm>
          <a:custGeom>
            <a:avLst/>
            <a:gdLst/>
            <a:ahLst/>
            <a:cxnLst/>
            <a:rect l="l" t="t" r="r" b="b"/>
            <a:pathLst>
              <a:path w="2409118" h="1855021">
                <a:moveTo>
                  <a:pt x="2409119" y="0"/>
                </a:moveTo>
                <a:lnTo>
                  <a:pt x="0" y="0"/>
                </a:lnTo>
                <a:lnTo>
                  <a:pt x="0" y="1855021"/>
                </a:lnTo>
                <a:lnTo>
                  <a:pt x="2409119" y="1855021"/>
                </a:lnTo>
                <a:lnTo>
                  <a:pt x="240911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29" name="AutoShape 29"/>
          <p:cNvSpPr/>
          <p:nvPr/>
        </p:nvSpPr>
        <p:spPr>
          <a:xfrm flipV="1">
            <a:off x="10488397" y="4871766"/>
            <a:ext cx="459373" cy="290784"/>
          </a:xfrm>
          <a:prstGeom prst="line">
            <a:avLst/>
          </a:prstGeom>
          <a:ln w="38100" cap="flat">
            <a:solidFill>
              <a:srgbClr val="51ABE4"/>
            </a:solidFill>
            <a:prstDash val="solid"/>
            <a:headEnd type="none" w="sm" len="sm"/>
            <a:tailEnd type="triangle" w="lg" len="med"/>
          </a:ln>
        </p:spPr>
        <p:txBody>
          <a:bodyPr/>
          <a:lstStyle/>
          <a:p>
            <a:endParaRPr lang="de-DE"/>
          </a:p>
        </p:txBody>
      </p:sp>
      <p:sp>
        <p:nvSpPr>
          <p:cNvPr id="30" name="AutoShape 30"/>
          <p:cNvSpPr/>
          <p:nvPr/>
        </p:nvSpPr>
        <p:spPr>
          <a:xfrm flipH="1" flipV="1">
            <a:off x="10882725" y="6322344"/>
            <a:ext cx="430544" cy="331980"/>
          </a:xfrm>
          <a:prstGeom prst="line">
            <a:avLst/>
          </a:prstGeom>
          <a:ln w="38100" cap="flat">
            <a:solidFill>
              <a:srgbClr val="51ABE4"/>
            </a:solidFill>
            <a:prstDash val="solid"/>
            <a:headEnd type="none" w="sm" len="sm"/>
            <a:tailEnd type="triangle" w="lg" len="med"/>
          </a:ln>
        </p:spPr>
        <p:txBody>
          <a:bodyPr/>
          <a:lstStyle/>
          <a:p>
            <a:endParaRPr lang="de-DE"/>
          </a:p>
        </p:txBody>
      </p:sp>
      <p:sp>
        <p:nvSpPr>
          <p:cNvPr id="31" name="AutoShape 31"/>
          <p:cNvSpPr/>
          <p:nvPr/>
        </p:nvSpPr>
        <p:spPr>
          <a:xfrm flipV="1">
            <a:off x="11110359" y="7511397"/>
            <a:ext cx="459373" cy="290784"/>
          </a:xfrm>
          <a:prstGeom prst="line">
            <a:avLst/>
          </a:prstGeom>
          <a:ln w="38100" cap="flat">
            <a:solidFill>
              <a:srgbClr val="51ABE4"/>
            </a:solidFill>
            <a:prstDash val="solid"/>
            <a:headEnd type="none" w="sm" len="sm"/>
            <a:tailEnd type="triangle" w="lg" len="med"/>
          </a:ln>
        </p:spPr>
        <p:txBody>
          <a:bodyPr/>
          <a:lstStyle/>
          <a:p>
            <a:endParaRPr lang="de-DE"/>
          </a:p>
        </p:txBody>
      </p:sp>
      <p:sp>
        <p:nvSpPr>
          <p:cNvPr id="32" name="AutoShape 32"/>
          <p:cNvSpPr/>
          <p:nvPr/>
        </p:nvSpPr>
        <p:spPr>
          <a:xfrm flipV="1">
            <a:off x="10367588" y="5954631"/>
            <a:ext cx="241617" cy="1003464"/>
          </a:xfrm>
          <a:prstGeom prst="line">
            <a:avLst/>
          </a:prstGeom>
          <a:ln w="38100" cap="flat">
            <a:solidFill>
              <a:srgbClr val="51ABE4"/>
            </a:solidFill>
            <a:prstDash val="solid"/>
            <a:headEnd type="none" w="sm" len="sm"/>
            <a:tailEnd type="triangle" w="lg" len="med"/>
          </a:ln>
        </p:spPr>
        <p:txBody>
          <a:bodyPr/>
          <a:lstStyle/>
          <a:p>
            <a:endParaRPr lang="de-DE"/>
          </a:p>
        </p:txBody>
      </p:sp>
      <p:sp>
        <p:nvSpPr>
          <p:cNvPr id="33" name="AutoShape 33"/>
          <p:cNvSpPr/>
          <p:nvPr/>
        </p:nvSpPr>
        <p:spPr>
          <a:xfrm flipV="1">
            <a:off x="11323457" y="5481247"/>
            <a:ext cx="459373" cy="290784"/>
          </a:xfrm>
          <a:prstGeom prst="line">
            <a:avLst/>
          </a:prstGeom>
          <a:ln w="38100" cap="flat">
            <a:solidFill>
              <a:srgbClr val="51ABE4"/>
            </a:solidFill>
            <a:prstDash val="solid"/>
            <a:headEnd type="none" w="sm" len="sm"/>
            <a:tailEnd type="triangle" w="lg" len="med"/>
          </a:ln>
        </p:spPr>
        <p:txBody>
          <a:bodyPr/>
          <a:lstStyle/>
          <a:p>
            <a:endParaRPr lang="de-DE"/>
          </a:p>
        </p:txBody>
      </p:sp>
      <p:sp>
        <p:nvSpPr>
          <p:cNvPr id="34" name="AutoShape 34"/>
          <p:cNvSpPr/>
          <p:nvPr/>
        </p:nvSpPr>
        <p:spPr>
          <a:xfrm flipV="1">
            <a:off x="10498585" y="7204517"/>
            <a:ext cx="459373" cy="290784"/>
          </a:xfrm>
          <a:prstGeom prst="line">
            <a:avLst/>
          </a:prstGeom>
          <a:ln w="38100" cap="flat">
            <a:solidFill>
              <a:srgbClr val="51ABE4"/>
            </a:solidFill>
            <a:prstDash val="solid"/>
            <a:headEnd type="none" w="sm" len="sm"/>
            <a:tailEnd type="triangle" w="lg" len="med"/>
          </a:ln>
        </p:spPr>
        <p:txBody>
          <a:bodyPr/>
          <a:lstStyle/>
          <a:p>
            <a:endParaRPr lang="de-DE"/>
          </a:p>
        </p:txBody>
      </p:sp>
      <p:sp>
        <p:nvSpPr>
          <p:cNvPr id="35" name="Freeform 35"/>
          <p:cNvSpPr/>
          <p:nvPr/>
        </p:nvSpPr>
        <p:spPr>
          <a:xfrm rot="-1354294">
            <a:off x="9360862" y="5226989"/>
            <a:ext cx="4145894" cy="4114800"/>
          </a:xfrm>
          <a:custGeom>
            <a:avLst/>
            <a:gdLst/>
            <a:ahLst/>
            <a:cxnLst/>
            <a:rect l="l" t="t" r="r" b="b"/>
            <a:pathLst>
              <a:path w="4145894" h="4114800">
                <a:moveTo>
                  <a:pt x="0" y="0"/>
                </a:moveTo>
                <a:lnTo>
                  <a:pt x="4145894" y="0"/>
                </a:lnTo>
                <a:lnTo>
                  <a:pt x="414589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39" name="TextBox 39"/>
          <p:cNvSpPr txBox="1"/>
          <p:nvPr/>
        </p:nvSpPr>
        <p:spPr>
          <a:xfrm>
            <a:off x="1319938" y="1104900"/>
            <a:ext cx="15478621" cy="1368423"/>
          </a:xfrm>
          <a:prstGeom prst="rect">
            <a:avLst/>
          </a:prstGeom>
        </p:spPr>
        <p:txBody>
          <a:bodyPr lIns="0" tIns="0" rIns="0" bIns="0" rtlCol="0" anchor="t">
            <a:spAutoFit/>
          </a:bodyPr>
          <a:lstStyle/>
          <a:p>
            <a:pPr algn="ctr">
              <a:lnSpc>
                <a:spcPts val="10449"/>
              </a:lnSpc>
            </a:pPr>
            <a:r>
              <a:rPr lang="en-US" sz="9499" dirty="0">
                <a:solidFill>
                  <a:srgbClr val="8AABF2"/>
                </a:solidFill>
                <a:latin typeface="Marykate"/>
                <a:ea typeface="Marykate"/>
                <a:cs typeface="Marykate"/>
                <a:sym typeface="Marykate"/>
              </a:rPr>
              <a:t>TEILCHENMODELL</a:t>
            </a:r>
          </a:p>
        </p:txBody>
      </p:sp>
      <p:sp>
        <p:nvSpPr>
          <p:cNvPr id="40" name="TextBox 40"/>
          <p:cNvSpPr txBox="1"/>
          <p:nvPr/>
        </p:nvSpPr>
        <p:spPr>
          <a:xfrm>
            <a:off x="9144000" y="8337355"/>
            <a:ext cx="3607539" cy="864806"/>
          </a:xfrm>
          <a:prstGeom prst="rect">
            <a:avLst/>
          </a:prstGeom>
        </p:spPr>
        <p:txBody>
          <a:bodyPr lIns="0" tIns="0" rIns="0" bIns="0" rtlCol="0" anchor="t">
            <a:spAutoFit/>
          </a:bodyPr>
          <a:lstStyle/>
          <a:p>
            <a:pPr algn="ctr">
              <a:lnSpc>
                <a:spcPts val="6426"/>
              </a:lnSpc>
            </a:pPr>
            <a:r>
              <a:rPr lang="en-US" sz="4590">
                <a:solidFill>
                  <a:srgbClr val="000000"/>
                </a:solidFill>
                <a:latin typeface="Kaftus"/>
                <a:ea typeface="Kaftus"/>
                <a:cs typeface="Kaftus"/>
                <a:sym typeface="Kaftus"/>
              </a:rPr>
              <a:t>gasförmig</a:t>
            </a:r>
          </a:p>
        </p:txBody>
      </p:sp>
      <p:grpSp>
        <p:nvGrpSpPr>
          <p:cNvPr id="41" name="Gruppieren 40">
            <a:extLst>
              <a:ext uri="{FF2B5EF4-FFF2-40B4-BE49-F238E27FC236}">
                <a16:creationId xmlns:a16="http://schemas.microsoft.com/office/drawing/2014/main" id="{C3AD4994-073B-3909-E4FE-1CB6D1CA89D7}"/>
              </a:ext>
            </a:extLst>
          </p:cNvPr>
          <p:cNvGrpSpPr/>
          <p:nvPr/>
        </p:nvGrpSpPr>
        <p:grpSpPr>
          <a:xfrm>
            <a:off x="15544033" y="1294999"/>
            <a:ext cx="1254526" cy="1254524"/>
            <a:chOff x="15544033" y="1294999"/>
            <a:chExt cx="1254526" cy="1254524"/>
          </a:xfrm>
        </p:grpSpPr>
        <p:sp>
          <p:nvSpPr>
            <p:cNvPr id="42" name="Freeform 24">
              <a:extLst>
                <a:ext uri="{FF2B5EF4-FFF2-40B4-BE49-F238E27FC236}">
                  <a16:creationId xmlns:a16="http://schemas.microsoft.com/office/drawing/2014/main" id="{1E13E5DC-C0C6-3326-608F-CB412C1410D5}"/>
                </a:ext>
              </a:extLst>
            </p:cNvPr>
            <p:cNvSpPr/>
            <p:nvPr/>
          </p:nvSpPr>
          <p:spPr>
            <a:xfrm>
              <a:off x="15544033" y="1294999"/>
              <a:ext cx="1254526" cy="12545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43" name="Freeform 5">
              <a:extLst>
                <a:ext uri="{FF2B5EF4-FFF2-40B4-BE49-F238E27FC236}">
                  <a16:creationId xmlns:a16="http://schemas.microsoft.com/office/drawing/2014/main" id="{F95A29A7-212F-646A-0F40-50694FF79AC4}"/>
                </a:ext>
              </a:extLst>
            </p:cNvPr>
            <p:cNvSpPr/>
            <p:nvPr/>
          </p:nvSpPr>
          <p:spPr>
            <a:xfrm>
              <a:off x="15736107" y="1609403"/>
              <a:ext cx="887442" cy="621209"/>
            </a:xfrm>
            <a:custGeom>
              <a:avLst/>
              <a:gdLst/>
              <a:ahLst/>
              <a:cxnLst/>
              <a:rect l="l" t="t" r="r" b="b"/>
              <a:pathLst>
                <a:path w="1905065" h="1333545">
                  <a:moveTo>
                    <a:pt x="0" y="0"/>
                  </a:moveTo>
                  <a:lnTo>
                    <a:pt x="1905064" y="0"/>
                  </a:lnTo>
                  <a:lnTo>
                    <a:pt x="1905064" y="1333546"/>
                  </a:lnTo>
                  <a:lnTo>
                    <a:pt x="0" y="1333546"/>
                  </a:lnTo>
                  <a:lnTo>
                    <a:pt x="0" y="0"/>
                  </a:lnTo>
                  <a:close/>
                </a:path>
              </a:pathLst>
            </a:custGeom>
            <a:blipFill>
              <a:blip r:embed="rId8">
                <a:extLst>
                  <a:ext uri="{BEBA8EAE-BF5A-486C-A8C5-ECC9F3942E4B}">
                    <a14:imgProps xmlns:a14="http://schemas.microsoft.com/office/drawing/2010/main">
                      <a14:imgLayer r:embed="rId9">
                        <a14:imgEffect>
                          <a14:colorTemperature colorTemp="11500"/>
                        </a14:imgEffect>
                      </a14:imgLayer>
                    </a14:imgProps>
                  </a:ext>
                </a:extLst>
              </a:blip>
              <a:stretch>
                <a:fillRect/>
              </a:stretch>
            </a:blipFill>
          </p:spPr>
          <p:txBody>
            <a:bodyPr/>
            <a:lstStyle/>
            <a:p>
              <a:endParaRPr lang="de-DE" dirty="0"/>
            </a:p>
          </p:txBody>
        </p:sp>
      </p:grpSp>
      <p:sp>
        <p:nvSpPr>
          <p:cNvPr id="44" name="TextBox 18">
            <a:extLst>
              <a:ext uri="{FF2B5EF4-FFF2-40B4-BE49-F238E27FC236}">
                <a16:creationId xmlns:a16="http://schemas.microsoft.com/office/drawing/2014/main" id="{9C228E43-8A3C-5A8D-234D-34E33590E157}"/>
              </a:ext>
            </a:extLst>
          </p:cNvPr>
          <p:cNvSpPr txBox="1"/>
          <p:nvPr/>
        </p:nvSpPr>
        <p:spPr>
          <a:xfrm>
            <a:off x="1590425" y="2552700"/>
            <a:ext cx="9068118" cy="646331"/>
          </a:xfrm>
          <a:prstGeom prst="rect">
            <a:avLst/>
          </a:prstGeom>
        </p:spPr>
        <p:txBody>
          <a:bodyPr wrap="square" lIns="0" tIns="0" rIns="0" bIns="0" rtlCol="0" anchor="t">
            <a:spAutoFit/>
          </a:bodyPr>
          <a:lstStyle/>
          <a:p>
            <a:pPr>
              <a:lnSpc>
                <a:spcPts val="4759"/>
              </a:lnSpc>
            </a:pPr>
            <a:r>
              <a:rPr lang="de-DE" sz="4800" b="1" dirty="0">
                <a:latin typeface="KG Primary Penmanship"/>
                <a:ea typeface="KG Primary Penmanship"/>
                <a:cs typeface="KG Primary Penmanship"/>
                <a:sym typeface="KG Primary Penmanship"/>
              </a:rPr>
              <a:t>Teilchen im gasförmigen Zustand</a:t>
            </a:r>
          </a:p>
        </p:txBody>
      </p:sp>
      <p:sp>
        <p:nvSpPr>
          <p:cNvPr id="45" name="TextBox 18">
            <a:extLst>
              <a:ext uri="{FF2B5EF4-FFF2-40B4-BE49-F238E27FC236}">
                <a16:creationId xmlns:a16="http://schemas.microsoft.com/office/drawing/2014/main" id="{52934A2B-B2D1-6CFB-4B2D-0CD4FCB5D6A1}"/>
              </a:ext>
            </a:extLst>
          </p:cNvPr>
          <p:cNvSpPr txBox="1"/>
          <p:nvPr/>
        </p:nvSpPr>
        <p:spPr>
          <a:xfrm>
            <a:off x="2513734" y="3341059"/>
            <a:ext cx="14074818" cy="646331"/>
          </a:xfrm>
          <a:prstGeom prst="rect">
            <a:avLst/>
          </a:prstGeom>
        </p:spPr>
        <p:txBody>
          <a:bodyPr wrap="square" lIns="0" tIns="0" rIns="0" bIns="0" rtlCol="0" anchor="t">
            <a:spAutoFit/>
          </a:bodyPr>
          <a:lstStyle/>
          <a:p>
            <a:pPr>
              <a:lnSpc>
                <a:spcPts val="4759"/>
              </a:lnSpc>
            </a:pPr>
            <a:r>
              <a:rPr lang="de-DE" sz="4800" dirty="0">
                <a:latin typeface="KG Primary Penmanship"/>
                <a:ea typeface="KG Primary Penmanship"/>
                <a:cs typeface="KG Primary Penmanship"/>
                <a:sym typeface="KG Primary Penmanship"/>
              </a:rPr>
              <a:t>geringe Anziehungskraft zwischen den Teilchen </a:t>
            </a:r>
            <a:r>
              <a:rPr lang="de-DE" sz="4800" dirty="0">
                <a:latin typeface="KG Primary Penmanship"/>
                <a:ea typeface="KG Primary Penmanship"/>
                <a:cs typeface="KG Primary Penmanship"/>
                <a:sym typeface="Wingdings" pitchFamily="2" charset="2"/>
              </a:rPr>
              <a:t> weit entfernt</a:t>
            </a:r>
            <a:endParaRPr lang="de-DE" sz="4800" dirty="0">
              <a:latin typeface="KG Primary Penmanship"/>
              <a:ea typeface="KG Primary Penmanship"/>
              <a:cs typeface="KG Primary Penmanship"/>
              <a:sym typeface="KG Primary Penmanship"/>
            </a:endParaRPr>
          </a:p>
        </p:txBody>
      </p:sp>
      <p:sp>
        <p:nvSpPr>
          <p:cNvPr id="46" name="TextBox 18">
            <a:extLst>
              <a:ext uri="{FF2B5EF4-FFF2-40B4-BE49-F238E27FC236}">
                <a16:creationId xmlns:a16="http://schemas.microsoft.com/office/drawing/2014/main" id="{903A5FF8-365A-C547-3B98-04EC8A192D13}"/>
              </a:ext>
            </a:extLst>
          </p:cNvPr>
          <p:cNvSpPr txBox="1"/>
          <p:nvPr/>
        </p:nvSpPr>
        <p:spPr>
          <a:xfrm>
            <a:off x="2513734" y="4103059"/>
            <a:ext cx="9129730" cy="646331"/>
          </a:xfrm>
          <a:prstGeom prst="rect">
            <a:avLst/>
          </a:prstGeom>
        </p:spPr>
        <p:txBody>
          <a:bodyPr wrap="square" lIns="0" tIns="0" rIns="0" bIns="0" rtlCol="0" anchor="t">
            <a:spAutoFit/>
          </a:bodyPr>
          <a:lstStyle/>
          <a:p>
            <a:pPr>
              <a:lnSpc>
                <a:spcPts val="4759"/>
              </a:lnSpc>
            </a:pPr>
            <a:r>
              <a:rPr lang="de-DE" sz="4800" dirty="0">
                <a:latin typeface="KG Primary Penmanship"/>
                <a:ea typeface="KG Primary Penmanship"/>
                <a:cs typeface="KG Primary Penmanship"/>
                <a:sym typeface="KG Primary Penmanship"/>
              </a:rPr>
              <a:t>Teilchen können sich sehr schnell bewegen</a:t>
            </a:r>
          </a:p>
        </p:txBody>
      </p:sp>
      <p:sp>
        <p:nvSpPr>
          <p:cNvPr id="5" name="Textfeld 4">
            <a:extLst>
              <a:ext uri="{FF2B5EF4-FFF2-40B4-BE49-F238E27FC236}">
                <a16:creationId xmlns:a16="http://schemas.microsoft.com/office/drawing/2014/main" id="{FD66D9F6-EF4E-E633-4EBA-D22410916C3A}"/>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21167" cy="8229600"/>
            <a:chOff x="0" y="0"/>
            <a:chExt cx="4272241" cy="2167467"/>
          </a:xfrm>
        </p:grpSpPr>
        <p:sp>
          <p:nvSpPr>
            <p:cNvPr id="3" name="Freeform 3"/>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a:p>
          </p:txBody>
        </p:sp>
        <p:sp>
          <p:nvSpPr>
            <p:cNvPr id="4" name="TextBox 4"/>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438400" y="4934428"/>
            <a:ext cx="2516967" cy="3939564"/>
            <a:chOff x="0" y="0"/>
            <a:chExt cx="3355956" cy="5252752"/>
          </a:xfrm>
        </p:grpSpPr>
        <p:sp>
          <p:nvSpPr>
            <p:cNvPr id="7" name="TextBox 7"/>
            <p:cNvSpPr txBox="1"/>
            <p:nvPr/>
          </p:nvSpPr>
          <p:spPr>
            <a:xfrm>
              <a:off x="235535" y="4154585"/>
              <a:ext cx="3120421" cy="1098167"/>
            </a:xfrm>
            <a:prstGeom prst="rect">
              <a:avLst/>
            </a:prstGeom>
          </p:spPr>
          <p:txBody>
            <a:bodyPr lIns="0" tIns="0" rIns="0" bIns="0" rtlCol="0" anchor="t">
              <a:spAutoFit/>
            </a:bodyPr>
            <a:lstStyle/>
            <a:p>
              <a:pPr algn="ctr">
                <a:lnSpc>
                  <a:spcPts val="6431"/>
                </a:lnSpc>
              </a:pPr>
              <a:r>
                <a:rPr lang="en-US" sz="4593">
                  <a:solidFill>
                    <a:srgbClr val="000000"/>
                  </a:solidFill>
                  <a:latin typeface="Kaftus"/>
                  <a:ea typeface="Kaftus"/>
                  <a:cs typeface="Kaftus"/>
                  <a:sym typeface="Kaftus"/>
                </a:rPr>
                <a:t>fest</a:t>
              </a:r>
            </a:p>
          </p:txBody>
        </p:sp>
        <p:sp>
          <p:nvSpPr>
            <p:cNvPr id="8" name="Freeform 8"/>
            <p:cNvSpPr/>
            <p:nvPr/>
          </p:nvSpPr>
          <p:spPr>
            <a:xfrm>
              <a:off x="0" y="0"/>
              <a:ext cx="3355956" cy="3977429"/>
            </a:xfrm>
            <a:custGeom>
              <a:avLst/>
              <a:gdLst/>
              <a:ahLst/>
              <a:cxnLst/>
              <a:rect l="l" t="t" r="r" b="b"/>
              <a:pathLst>
                <a:path w="3355956" h="3977429">
                  <a:moveTo>
                    <a:pt x="0" y="0"/>
                  </a:moveTo>
                  <a:lnTo>
                    <a:pt x="3355956" y="0"/>
                  </a:lnTo>
                  <a:lnTo>
                    <a:pt x="3355956" y="3977429"/>
                  </a:lnTo>
                  <a:lnTo>
                    <a:pt x="0" y="39774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9" name="Group 9"/>
            <p:cNvGrpSpPr/>
            <p:nvPr/>
          </p:nvGrpSpPr>
          <p:grpSpPr>
            <a:xfrm>
              <a:off x="179549" y="829911"/>
              <a:ext cx="957766" cy="95776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99095" y="829911"/>
              <a:ext cx="957766" cy="95776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2218642" y="829911"/>
              <a:ext cx="957766" cy="95776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79549" y="1824592"/>
              <a:ext cx="957766" cy="95776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199095" y="1824592"/>
              <a:ext cx="957766" cy="95776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2218642" y="1824592"/>
              <a:ext cx="957766" cy="95776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79549" y="2819273"/>
              <a:ext cx="957766" cy="957766"/>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199095" y="2819273"/>
              <a:ext cx="957766" cy="957766"/>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2218642" y="2819273"/>
              <a:ext cx="957766" cy="957766"/>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35" name="TextBox 3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36" name="Group 36"/>
          <p:cNvGrpSpPr/>
          <p:nvPr/>
        </p:nvGrpSpPr>
        <p:grpSpPr>
          <a:xfrm>
            <a:off x="7487941" y="4937736"/>
            <a:ext cx="2516967" cy="3939564"/>
            <a:chOff x="0" y="0"/>
            <a:chExt cx="3355956" cy="5252752"/>
          </a:xfrm>
        </p:grpSpPr>
        <p:sp>
          <p:nvSpPr>
            <p:cNvPr id="37" name="TextBox 37"/>
            <p:cNvSpPr txBox="1"/>
            <p:nvPr/>
          </p:nvSpPr>
          <p:spPr>
            <a:xfrm>
              <a:off x="111191" y="4154585"/>
              <a:ext cx="3244765" cy="1098167"/>
            </a:xfrm>
            <a:prstGeom prst="rect">
              <a:avLst/>
            </a:prstGeom>
          </p:spPr>
          <p:txBody>
            <a:bodyPr lIns="0" tIns="0" rIns="0" bIns="0" rtlCol="0" anchor="t">
              <a:spAutoFit/>
            </a:bodyPr>
            <a:lstStyle/>
            <a:p>
              <a:pPr algn="ctr">
                <a:lnSpc>
                  <a:spcPts val="6396"/>
                </a:lnSpc>
              </a:pPr>
              <a:r>
                <a:rPr lang="en-US" sz="4569">
                  <a:solidFill>
                    <a:srgbClr val="000000"/>
                  </a:solidFill>
                  <a:latin typeface="Kaftus"/>
                  <a:ea typeface="Kaftus"/>
                  <a:cs typeface="Kaftus"/>
                  <a:sym typeface="Kaftus"/>
                </a:rPr>
                <a:t>flüssig</a:t>
              </a:r>
            </a:p>
          </p:txBody>
        </p:sp>
        <p:sp>
          <p:nvSpPr>
            <p:cNvPr id="38" name="Freeform 38"/>
            <p:cNvSpPr/>
            <p:nvPr/>
          </p:nvSpPr>
          <p:spPr>
            <a:xfrm>
              <a:off x="0" y="0"/>
              <a:ext cx="3355956" cy="3977429"/>
            </a:xfrm>
            <a:custGeom>
              <a:avLst/>
              <a:gdLst/>
              <a:ahLst/>
              <a:cxnLst/>
              <a:rect l="l" t="t" r="r" b="b"/>
              <a:pathLst>
                <a:path w="3355956" h="3977429">
                  <a:moveTo>
                    <a:pt x="0" y="0"/>
                  </a:moveTo>
                  <a:lnTo>
                    <a:pt x="3355956" y="0"/>
                  </a:lnTo>
                  <a:lnTo>
                    <a:pt x="3355956" y="3977429"/>
                  </a:lnTo>
                  <a:lnTo>
                    <a:pt x="0" y="39774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9" name="Group 39"/>
            <p:cNvGrpSpPr/>
            <p:nvPr/>
          </p:nvGrpSpPr>
          <p:grpSpPr>
            <a:xfrm>
              <a:off x="676710" y="515151"/>
              <a:ext cx="957766" cy="957766"/>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41" name="TextBox 4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2" name="Group 42"/>
            <p:cNvGrpSpPr/>
            <p:nvPr/>
          </p:nvGrpSpPr>
          <p:grpSpPr>
            <a:xfrm>
              <a:off x="2113358" y="829911"/>
              <a:ext cx="957766" cy="957766"/>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44" name="TextBox 4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5" name="Group 45"/>
            <p:cNvGrpSpPr/>
            <p:nvPr/>
          </p:nvGrpSpPr>
          <p:grpSpPr>
            <a:xfrm>
              <a:off x="1411143" y="1612616"/>
              <a:ext cx="957766" cy="957766"/>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47" name="TextBox 4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8" name="Group 48"/>
            <p:cNvGrpSpPr/>
            <p:nvPr/>
          </p:nvGrpSpPr>
          <p:grpSpPr>
            <a:xfrm>
              <a:off x="197827" y="2091499"/>
              <a:ext cx="957766" cy="957766"/>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50" name="TextBox 5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1" name="Group 51"/>
            <p:cNvGrpSpPr/>
            <p:nvPr/>
          </p:nvGrpSpPr>
          <p:grpSpPr>
            <a:xfrm>
              <a:off x="932260" y="2969326"/>
              <a:ext cx="957766" cy="957766"/>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53" name="TextBox 5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2113358" y="2710082"/>
              <a:ext cx="957766" cy="957766"/>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56" name="TextBox 5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57" name="Group 57"/>
          <p:cNvGrpSpPr/>
          <p:nvPr/>
        </p:nvGrpSpPr>
        <p:grpSpPr>
          <a:xfrm>
            <a:off x="13097271" y="3958928"/>
            <a:ext cx="3607539" cy="4913381"/>
            <a:chOff x="0" y="0"/>
            <a:chExt cx="4810052" cy="6551175"/>
          </a:xfrm>
        </p:grpSpPr>
        <p:sp>
          <p:nvSpPr>
            <p:cNvPr id="58" name="TextBox 58"/>
            <p:cNvSpPr txBox="1"/>
            <p:nvPr/>
          </p:nvSpPr>
          <p:spPr>
            <a:xfrm>
              <a:off x="0" y="5455251"/>
              <a:ext cx="4810052" cy="1095924"/>
            </a:xfrm>
            <a:prstGeom prst="rect">
              <a:avLst/>
            </a:prstGeom>
          </p:spPr>
          <p:txBody>
            <a:bodyPr lIns="0" tIns="0" rIns="0" bIns="0" rtlCol="0" anchor="t">
              <a:spAutoFit/>
            </a:bodyPr>
            <a:lstStyle/>
            <a:p>
              <a:pPr algn="ctr">
                <a:lnSpc>
                  <a:spcPts val="6426"/>
                </a:lnSpc>
              </a:pPr>
              <a:r>
                <a:rPr lang="en-US" sz="4590">
                  <a:solidFill>
                    <a:srgbClr val="000000"/>
                  </a:solidFill>
                  <a:latin typeface="Kaftus"/>
                  <a:ea typeface="Kaftus"/>
                  <a:cs typeface="Kaftus"/>
                  <a:sym typeface="Kaftus"/>
                </a:rPr>
                <a:t>gasförmig</a:t>
              </a:r>
            </a:p>
          </p:txBody>
        </p:sp>
        <p:sp>
          <p:nvSpPr>
            <p:cNvPr id="59" name="Freeform 59"/>
            <p:cNvSpPr/>
            <p:nvPr/>
          </p:nvSpPr>
          <p:spPr>
            <a:xfrm>
              <a:off x="288938" y="1300666"/>
              <a:ext cx="3355956" cy="3977429"/>
            </a:xfrm>
            <a:custGeom>
              <a:avLst/>
              <a:gdLst/>
              <a:ahLst/>
              <a:cxnLst/>
              <a:rect l="l" t="t" r="r" b="b"/>
              <a:pathLst>
                <a:path w="3355956" h="3977429">
                  <a:moveTo>
                    <a:pt x="0" y="0"/>
                  </a:moveTo>
                  <a:lnTo>
                    <a:pt x="3355956" y="0"/>
                  </a:lnTo>
                  <a:lnTo>
                    <a:pt x="3355956" y="3977429"/>
                  </a:lnTo>
                  <a:lnTo>
                    <a:pt x="0" y="39774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60" name="Group 60"/>
            <p:cNvGrpSpPr/>
            <p:nvPr/>
          </p:nvGrpSpPr>
          <p:grpSpPr>
            <a:xfrm>
              <a:off x="2445799" y="2538852"/>
              <a:ext cx="957766" cy="957766"/>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62" name="TextBox 6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3" name="Group 63"/>
            <p:cNvGrpSpPr/>
            <p:nvPr/>
          </p:nvGrpSpPr>
          <p:grpSpPr>
            <a:xfrm>
              <a:off x="929376" y="2294699"/>
              <a:ext cx="957766" cy="957766"/>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65" name="TextBox 6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6" name="Group 66"/>
            <p:cNvGrpSpPr/>
            <p:nvPr/>
          </p:nvGrpSpPr>
          <p:grpSpPr>
            <a:xfrm>
              <a:off x="1966916" y="4119939"/>
              <a:ext cx="957766" cy="957766"/>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68" name="TextBox 6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9" name="Group 69"/>
            <p:cNvGrpSpPr/>
            <p:nvPr/>
          </p:nvGrpSpPr>
          <p:grpSpPr>
            <a:xfrm>
              <a:off x="2270769" y="957766"/>
              <a:ext cx="957766" cy="957766"/>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71" name="TextBox 7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2" name="Group 72"/>
            <p:cNvGrpSpPr/>
            <p:nvPr/>
          </p:nvGrpSpPr>
          <p:grpSpPr>
            <a:xfrm>
              <a:off x="929376" y="3768263"/>
              <a:ext cx="957766" cy="957766"/>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74" name="TextBox 7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5" name="Group 75"/>
            <p:cNvGrpSpPr/>
            <p:nvPr/>
          </p:nvGrpSpPr>
          <p:grpSpPr>
            <a:xfrm>
              <a:off x="929376" y="0"/>
              <a:ext cx="957766" cy="957766"/>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77" name="TextBox 7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78" name="Freeform 78"/>
          <p:cNvSpPr/>
          <p:nvPr/>
        </p:nvSpPr>
        <p:spPr>
          <a:xfrm flipH="1">
            <a:off x="5292337" y="5763152"/>
            <a:ext cx="1857558" cy="652467"/>
          </a:xfrm>
          <a:custGeom>
            <a:avLst/>
            <a:gdLst/>
            <a:ahLst/>
            <a:cxnLst/>
            <a:rect l="l" t="t" r="r" b="b"/>
            <a:pathLst>
              <a:path w="1857558" h="652467">
                <a:moveTo>
                  <a:pt x="1857558" y="0"/>
                </a:moveTo>
                <a:lnTo>
                  <a:pt x="0" y="0"/>
                </a:lnTo>
                <a:lnTo>
                  <a:pt x="0" y="652467"/>
                </a:lnTo>
                <a:lnTo>
                  <a:pt x="1857558" y="652467"/>
                </a:lnTo>
                <a:lnTo>
                  <a:pt x="185755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80" name="TextBox 80"/>
          <p:cNvSpPr txBox="1"/>
          <p:nvPr/>
        </p:nvSpPr>
        <p:spPr>
          <a:xfrm>
            <a:off x="709074" y="1393820"/>
            <a:ext cx="15478621" cy="1368423"/>
          </a:xfrm>
          <a:prstGeom prst="rect">
            <a:avLst/>
          </a:prstGeom>
        </p:spPr>
        <p:txBody>
          <a:bodyPr lIns="0" tIns="0" rIns="0" bIns="0" rtlCol="0" anchor="t">
            <a:spAutoFit/>
          </a:bodyPr>
          <a:lstStyle/>
          <a:p>
            <a:pPr algn="ctr">
              <a:lnSpc>
                <a:spcPts val="10449"/>
              </a:lnSpc>
            </a:pPr>
            <a:r>
              <a:rPr lang="en-US" sz="9499" dirty="0">
                <a:solidFill>
                  <a:srgbClr val="8AABF2"/>
                </a:solidFill>
                <a:latin typeface="Marykate"/>
                <a:ea typeface="Marykate"/>
                <a:cs typeface="Marykate"/>
                <a:sym typeface="Marykate"/>
              </a:rPr>
              <a:t>AGGREGATZUSTANDSÄNDERUNG</a:t>
            </a:r>
          </a:p>
        </p:txBody>
      </p:sp>
      <p:sp>
        <p:nvSpPr>
          <p:cNvPr id="81" name="Freeform 81"/>
          <p:cNvSpPr/>
          <p:nvPr/>
        </p:nvSpPr>
        <p:spPr>
          <a:xfrm flipH="1">
            <a:off x="10655967" y="5955544"/>
            <a:ext cx="1820022" cy="639283"/>
          </a:xfrm>
          <a:custGeom>
            <a:avLst/>
            <a:gdLst/>
            <a:ahLst/>
            <a:cxnLst/>
            <a:rect l="l" t="t" r="r" b="b"/>
            <a:pathLst>
              <a:path w="1820022" h="639283">
                <a:moveTo>
                  <a:pt x="1820022" y="0"/>
                </a:moveTo>
                <a:lnTo>
                  <a:pt x="0" y="0"/>
                </a:lnTo>
                <a:lnTo>
                  <a:pt x="0" y="639283"/>
                </a:lnTo>
                <a:lnTo>
                  <a:pt x="1820022" y="639283"/>
                </a:lnTo>
                <a:lnTo>
                  <a:pt x="182002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82" name="TextBox 82"/>
          <p:cNvSpPr txBox="1"/>
          <p:nvPr/>
        </p:nvSpPr>
        <p:spPr>
          <a:xfrm>
            <a:off x="5229326" y="5037469"/>
            <a:ext cx="1983581" cy="514350"/>
          </a:xfrm>
          <a:prstGeom prst="rect">
            <a:avLst/>
          </a:prstGeom>
        </p:spPr>
        <p:txBody>
          <a:bodyPr lIns="0" tIns="0" rIns="0" bIns="0" rtlCol="0" anchor="t">
            <a:spAutoFit/>
          </a:bodyPr>
          <a:lstStyle/>
          <a:p>
            <a:pPr algn="ctr">
              <a:lnSpc>
                <a:spcPts val="4200"/>
              </a:lnSpc>
            </a:pPr>
            <a:r>
              <a:rPr lang="en-US" sz="3000" b="1">
                <a:solidFill>
                  <a:srgbClr val="000000"/>
                </a:solidFill>
                <a:latin typeface="Canva Sans Bold"/>
                <a:ea typeface="Canva Sans Bold"/>
                <a:cs typeface="Canva Sans Bold"/>
                <a:sym typeface="Canva Sans Bold"/>
              </a:rPr>
              <a:t>schmelzen</a:t>
            </a:r>
          </a:p>
        </p:txBody>
      </p:sp>
      <p:sp>
        <p:nvSpPr>
          <p:cNvPr id="83" name="TextBox 83"/>
          <p:cNvSpPr txBox="1"/>
          <p:nvPr/>
        </p:nvSpPr>
        <p:spPr>
          <a:xfrm>
            <a:off x="10317947" y="4838700"/>
            <a:ext cx="2626017" cy="1041888"/>
          </a:xfrm>
          <a:prstGeom prst="rect">
            <a:avLst/>
          </a:prstGeom>
        </p:spPr>
        <p:txBody>
          <a:bodyPr lIns="0" tIns="0" rIns="0" bIns="0" rtlCol="0" anchor="t">
            <a:spAutoFit/>
          </a:bodyPr>
          <a:lstStyle/>
          <a:p>
            <a:pPr algn="ctr">
              <a:lnSpc>
                <a:spcPts val="4200"/>
              </a:lnSpc>
            </a:pPr>
            <a:r>
              <a:rPr lang="en-US" sz="3000" b="1" dirty="0" err="1">
                <a:solidFill>
                  <a:srgbClr val="000000"/>
                </a:solidFill>
                <a:latin typeface="Canva Sans Bold"/>
                <a:ea typeface="Canva Sans Bold"/>
                <a:cs typeface="Canva Sans Bold"/>
                <a:sym typeface="Canva Sans Bold"/>
              </a:rPr>
              <a:t>verdampfen</a:t>
            </a:r>
            <a:r>
              <a:rPr lang="en-US" sz="3000" b="1" dirty="0">
                <a:solidFill>
                  <a:srgbClr val="000000"/>
                </a:solidFill>
                <a:latin typeface="Canva Sans Bold"/>
                <a:ea typeface="Canva Sans Bold"/>
                <a:cs typeface="Canva Sans Bold"/>
                <a:sym typeface="Canva Sans Bold"/>
              </a:rPr>
              <a:t>/</a:t>
            </a:r>
            <a:r>
              <a:rPr lang="en-US" sz="3000" b="1" dirty="0" err="1">
                <a:solidFill>
                  <a:srgbClr val="000000"/>
                </a:solidFill>
                <a:latin typeface="Canva Sans Bold"/>
                <a:ea typeface="Canva Sans Bold"/>
                <a:cs typeface="Canva Sans Bold"/>
                <a:sym typeface="Canva Sans Bold"/>
              </a:rPr>
              <a:t>sieden</a:t>
            </a:r>
            <a:endParaRPr lang="en-US" sz="3000" b="1" dirty="0">
              <a:solidFill>
                <a:srgbClr val="000000"/>
              </a:solidFill>
              <a:latin typeface="Canva Sans Bold"/>
              <a:ea typeface="Canva Sans Bold"/>
              <a:cs typeface="Canva Sans Bold"/>
              <a:sym typeface="Canva Sans Bold"/>
            </a:endParaRPr>
          </a:p>
        </p:txBody>
      </p:sp>
      <p:sp>
        <p:nvSpPr>
          <p:cNvPr id="84" name="Freeform 84"/>
          <p:cNvSpPr/>
          <p:nvPr/>
        </p:nvSpPr>
        <p:spPr>
          <a:xfrm>
            <a:off x="5292337" y="6581285"/>
            <a:ext cx="1857558" cy="652467"/>
          </a:xfrm>
          <a:custGeom>
            <a:avLst/>
            <a:gdLst/>
            <a:ahLst/>
            <a:cxnLst/>
            <a:rect l="l" t="t" r="r" b="b"/>
            <a:pathLst>
              <a:path w="1857558" h="652467">
                <a:moveTo>
                  <a:pt x="0" y="0"/>
                </a:moveTo>
                <a:lnTo>
                  <a:pt x="1857558" y="0"/>
                </a:lnTo>
                <a:lnTo>
                  <a:pt x="1857558" y="652467"/>
                </a:lnTo>
                <a:lnTo>
                  <a:pt x="0" y="6524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85" name="Freeform 85"/>
          <p:cNvSpPr/>
          <p:nvPr/>
        </p:nvSpPr>
        <p:spPr>
          <a:xfrm>
            <a:off x="10655967" y="6594827"/>
            <a:ext cx="1820022" cy="639283"/>
          </a:xfrm>
          <a:custGeom>
            <a:avLst/>
            <a:gdLst/>
            <a:ahLst/>
            <a:cxnLst/>
            <a:rect l="l" t="t" r="r" b="b"/>
            <a:pathLst>
              <a:path w="1820022" h="639283">
                <a:moveTo>
                  <a:pt x="0" y="0"/>
                </a:moveTo>
                <a:lnTo>
                  <a:pt x="1820022" y="0"/>
                </a:lnTo>
                <a:lnTo>
                  <a:pt x="1820022" y="639282"/>
                </a:lnTo>
                <a:lnTo>
                  <a:pt x="0" y="6392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86" name="TextBox 86"/>
          <p:cNvSpPr txBox="1"/>
          <p:nvPr/>
        </p:nvSpPr>
        <p:spPr>
          <a:xfrm>
            <a:off x="5354507" y="7402800"/>
            <a:ext cx="1734294" cy="514350"/>
          </a:xfrm>
          <a:prstGeom prst="rect">
            <a:avLst/>
          </a:prstGeom>
        </p:spPr>
        <p:txBody>
          <a:bodyPr lIns="0" tIns="0" rIns="0" bIns="0" rtlCol="0" anchor="t">
            <a:spAutoFit/>
          </a:bodyPr>
          <a:lstStyle/>
          <a:p>
            <a:pPr algn="ctr">
              <a:lnSpc>
                <a:spcPts val="4200"/>
              </a:lnSpc>
            </a:pPr>
            <a:r>
              <a:rPr lang="en-US" sz="3000" b="1">
                <a:solidFill>
                  <a:srgbClr val="000000"/>
                </a:solidFill>
                <a:latin typeface="Canva Sans Bold"/>
                <a:ea typeface="Canva Sans Bold"/>
                <a:cs typeface="Canva Sans Bold"/>
                <a:sym typeface="Canva Sans Bold"/>
              </a:rPr>
              <a:t>erstarren</a:t>
            </a:r>
          </a:p>
        </p:txBody>
      </p:sp>
      <p:sp>
        <p:nvSpPr>
          <p:cNvPr id="87" name="TextBox 87"/>
          <p:cNvSpPr txBox="1"/>
          <p:nvPr/>
        </p:nvSpPr>
        <p:spPr>
          <a:xfrm>
            <a:off x="10447944" y="7391208"/>
            <a:ext cx="2717613" cy="503279"/>
          </a:xfrm>
          <a:prstGeom prst="rect">
            <a:avLst/>
          </a:prstGeom>
        </p:spPr>
        <p:txBody>
          <a:bodyPr wrap="square" lIns="0" tIns="0" rIns="0" bIns="0" rtlCol="0" anchor="t">
            <a:spAutoFit/>
          </a:bodyPr>
          <a:lstStyle/>
          <a:p>
            <a:pPr algn="ctr">
              <a:lnSpc>
                <a:spcPts val="4200"/>
              </a:lnSpc>
            </a:pPr>
            <a:r>
              <a:rPr lang="en-US" sz="3000" b="1" dirty="0">
                <a:solidFill>
                  <a:srgbClr val="000000"/>
                </a:solidFill>
                <a:latin typeface="Canva Sans Bold"/>
                <a:ea typeface="Canva Sans Bold"/>
                <a:cs typeface="Canva Sans Bold"/>
                <a:sym typeface="Canva Sans Bold"/>
              </a:rPr>
              <a:t>kondensieren</a:t>
            </a:r>
          </a:p>
        </p:txBody>
      </p:sp>
      <p:sp>
        <p:nvSpPr>
          <p:cNvPr id="88" name="Freeform 88"/>
          <p:cNvSpPr/>
          <p:nvPr/>
        </p:nvSpPr>
        <p:spPr>
          <a:xfrm>
            <a:off x="15538542" y="1566631"/>
            <a:ext cx="1140885" cy="1272954"/>
          </a:xfrm>
          <a:custGeom>
            <a:avLst/>
            <a:gdLst/>
            <a:ahLst/>
            <a:cxnLst/>
            <a:rect l="l" t="t" r="r" b="b"/>
            <a:pathLst>
              <a:path w="1140885" h="1272954">
                <a:moveTo>
                  <a:pt x="0" y="0"/>
                </a:moveTo>
                <a:lnTo>
                  <a:pt x="1140885" y="0"/>
                </a:lnTo>
                <a:lnTo>
                  <a:pt x="1140885" y="1272954"/>
                </a:lnTo>
                <a:lnTo>
                  <a:pt x="0" y="12729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89" name="TextBox 89"/>
          <p:cNvSpPr txBox="1"/>
          <p:nvPr/>
        </p:nvSpPr>
        <p:spPr>
          <a:xfrm>
            <a:off x="1771149" y="3157360"/>
            <a:ext cx="4038968" cy="592470"/>
          </a:xfrm>
          <a:prstGeom prst="rect">
            <a:avLst/>
          </a:prstGeom>
        </p:spPr>
        <p:txBody>
          <a:bodyPr lIns="0" tIns="0" rIns="0" bIns="0" rtlCol="0" anchor="t">
            <a:spAutoFit/>
          </a:bodyPr>
          <a:lstStyle/>
          <a:p>
            <a:pPr algn="ctr">
              <a:lnSpc>
                <a:spcPts val="4759"/>
              </a:lnSpc>
            </a:pPr>
            <a:r>
              <a:rPr lang="de-DE" sz="3399">
                <a:solidFill>
                  <a:srgbClr val="4A3BF6"/>
                </a:solidFill>
                <a:latin typeface="Kaftus"/>
                <a:ea typeface="Kaftus"/>
                <a:cs typeface="Kaftus"/>
                <a:sym typeface="Kaftus"/>
              </a:rPr>
              <a:t>unter 0 °C</a:t>
            </a:r>
          </a:p>
        </p:txBody>
      </p:sp>
      <p:sp>
        <p:nvSpPr>
          <p:cNvPr id="90" name="TextBox 90"/>
          <p:cNvSpPr txBox="1"/>
          <p:nvPr/>
        </p:nvSpPr>
        <p:spPr>
          <a:xfrm>
            <a:off x="5448256" y="3262268"/>
            <a:ext cx="6499469" cy="545465"/>
          </a:xfrm>
          <a:prstGeom prst="rect">
            <a:avLst/>
          </a:prstGeom>
        </p:spPr>
        <p:txBody>
          <a:bodyPr lIns="0" tIns="0" rIns="0" bIns="0" rtlCol="0" anchor="t">
            <a:spAutoFit/>
          </a:bodyPr>
          <a:lstStyle/>
          <a:p>
            <a:pPr algn="ctr">
              <a:lnSpc>
                <a:spcPts val="4060"/>
              </a:lnSpc>
            </a:pPr>
            <a:r>
              <a:rPr lang="en-US" sz="2900">
                <a:solidFill>
                  <a:srgbClr val="9919E8"/>
                </a:solidFill>
                <a:latin typeface="Kaftus"/>
                <a:ea typeface="Kaftus"/>
                <a:cs typeface="Kaftus"/>
                <a:sym typeface="Kaftus"/>
              </a:rPr>
              <a:t>zwischen 0 °C und 100 °C</a:t>
            </a:r>
          </a:p>
        </p:txBody>
      </p:sp>
      <p:sp>
        <p:nvSpPr>
          <p:cNvPr id="91" name="TextBox 91"/>
          <p:cNvSpPr txBox="1"/>
          <p:nvPr/>
        </p:nvSpPr>
        <p:spPr>
          <a:xfrm>
            <a:off x="12573635" y="3086100"/>
            <a:ext cx="4038968" cy="647065"/>
          </a:xfrm>
          <a:prstGeom prst="rect">
            <a:avLst/>
          </a:prstGeom>
        </p:spPr>
        <p:txBody>
          <a:bodyPr lIns="0" tIns="0" rIns="0" bIns="0" rtlCol="0" anchor="t">
            <a:spAutoFit/>
          </a:bodyPr>
          <a:lstStyle/>
          <a:p>
            <a:pPr algn="ctr">
              <a:lnSpc>
                <a:spcPts val="4759"/>
              </a:lnSpc>
            </a:pPr>
            <a:r>
              <a:rPr lang="en-US" sz="3399">
                <a:solidFill>
                  <a:srgbClr val="DC2B19"/>
                </a:solidFill>
                <a:latin typeface="Kaftus"/>
                <a:ea typeface="Kaftus"/>
                <a:cs typeface="Kaftus"/>
                <a:sym typeface="Kaftus"/>
              </a:rPr>
              <a:t>über 100 °C</a:t>
            </a:r>
          </a:p>
        </p:txBody>
      </p:sp>
      <p:sp>
        <p:nvSpPr>
          <p:cNvPr id="5" name="Textfeld 4">
            <a:extLst>
              <a:ext uri="{FF2B5EF4-FFF2-40B4-BE49-F238E27FC236}">
                <a16:creationId xmlns:a16="http://schemas.microsoft.com/office/drawing/2014/main" id="{9C321D38-0147-A932-6632-F90132165ED3}"/>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1038133" y="1028700"/>
            <a:ext cx="16221167" cy="8229600"/>
            <a:chOff x="0" y="0"/>
            <a:chExt cx="4272241" cy="2167467"/>
          </a:xfrm>
        </p:grpSpPr>
        <p:sp>
          <p:nvSpPr>
            <p:cNvPr id="3" name="Freeform 3"/>
            <p:cNvSpPr>
              <a:spLocks noGrp="1" noRot="1" noMove="1" noResize="1" noEditPoints="1" noAdjustHandles="1" noChangeArrowheads="1" noChangeShapeType="1"/>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a:p>
          </p:txBody>
        </p:sp>
        <p:sp>
          <p:nvSpPr>
            <p:cNvPr id="4" name="TextBox 4"/>
            <p:cNvSpPr txBox="1">
              <a:spLocks noGrp="1" noRot="1" noMove="1" noResize="1" noEditPoints="1" noAdjustHandles="1" noChangeArrowheads="1" noChangeShapeType="1"/>
            </p:cNvSpPr>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7524842" y="5340215"/>
            <a:ext cx="2038933" cy="3526457"/>
          </a:xfrm>
          <a:custGeom>
            <a:avLst/>
            <a:gdLst/>
            <a:ahLst/>
            <a:cxnLst/>
            <a:rect l="l" t="t" r="r" b="b"/>
            <a:pathLst>
              <a:path w="2038933" h="3526457">
                <a:moveTo>
                  <a:pt x="0" y="0"/>
                </a:moveTo>
                <a:lnTo>
                  <a:pt x="2038933" y="0"/>
                </a:lnTo>
                <a:lnTo>
                  <a:pt x="2038933" y="3526457"/>
                </a:lnTo>
                <a:lnTo>
                  <a:pt x="0" y="352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6" name="AutoShape 6"/>
          <p:cNvSpPr/>
          <p:nvPr/>
        </p:nvSpPr>
        <p:spPr>
          <a:xfrm flipV="1">
            <a:off x="8846780" y="4823471"/>
            <a:ext cx="3010575" cy="1059132"/>
          </a:xfrm>
          <a:prstGeom prst="line">
            <a:avLst/>
          </a:prstGeom>
          <a:ln w="38100" cap="flat">
            <a:solidFill>
              <a:srgbClr val="000000"/>
            </a:solidFill>
            <a:prstDash val="solid"/>
            <a:headEnd type="none" w="sm" len="sm"/>
            <a:tailEnd type="none" w="sm" len="sm"/>
          </a:ln>
        </p:spPr>
        <p:txBody>
          <a:bodyPr/>
          <a:lstStyle/>
          <a:p>
            <a:endParaRPr lang="de-DE"/>
          </a:p>
        </p:txBody>
      </p:sp>
      <p:sp>
        <p:nvSpPr>
          <p:cNvPr id="7" name="AutoShape 7"/>
          <p:cNvSpPr/>
          <p:nvPr/>
        </p:nvSpPr>
        <p:spPr>
          <a:xfrm>
            <a:off x="8846780" y="6426840"/>
            <a:ext cx="1747993" cy="1507009"/>
          </a:xfrm>
          <a:prstGeom prst="line">
            <a:avLst/>
          </a:prstGeom>
          <a:ln w="38100" cap="flat">
            <a:solidFill>
              <a:srgbClr val="000000"/>
            </a:solidFill>
            <a:prstDash val="solid"/>
            <a:headEnd type="none" w="sm" len="sm"/>
            <a:tailEnd type="none" w="sm" len="sm"/>
          </a:ln>
        </p:spPr>
        <p:txBody>
          <a:bodyPr/>
          <a:lstStyle/>
          <a:p>
            <a:endParaRPr lang="de-DE"/>
          </a:p>
        </p:txBody>
      </p:sp>
      <p:sp>
        <p:nvSpPr>
          <p:cNvPr id="42" name="TextBox 42"/>
          <p:cNvSpPr txBox="1"/>
          <p:nvPr/>
        </p:nvSpPr>
        <p:spPr>
          <a:xfrm>
            <a:off x="1873266" y="1114425"/>
            <a:ext cx="14541467" cy="1329659"/>
          </a:xfrm>
          <a:prstGeom prst="rect">
            <a:avLst/>
          </a:prstGeom>
        </p:spPr>
        <p:txBody>
          <a:bodyPr lIns="0" tIns="0" rIns="0" bIns="0" rtlCol="0" anchor="t">
            <a:spAutoFit/>
          </a:bodyPr>
          <a:lstStyle/>
          <a:p>
            <a:pPr algn="ctr">
              <a:lnSpc>
                <a:spcPts val="11439"/>
              </a:lnSpc>
            </a:pPr>
            <a:r>
              <a:rPr lang="en-US" sz="9000" dirty="0">
                <a:solidFill>
                  <a:srgbClr val="8AABF2"/>
                </a:solidFill>
                <a:latin typeface="Marykate"/>
                <a:ea typeface="Marykate"/>
                <a:cs typeface="Marykate"/>
                <a:sym typeface="Marykate"/>
              </a:rPr>
              <a:t>VERDUNSTUNG</a:t>
            </a:r>
          </a:p>
        </p:txBody>
      </p:sp>
      <p:sp>
        <p:nvSpPr>
          <p:cNvPr id="49" name="Oval 48">
            <a:extLst>
              <a:ext uri="{FF2B5EF4-FFF2-40B4-BE49-F238E27FC236}">
                <a16:creationId xmlns:a16="http://schemas.microsoft.com/office/drawing/2014/main" id="{6B15BCD6-3FC0-8941-4646-03A9C1F2F752}"/>
              </a:ext>
            </a:extLst>
          </p:cNvPr>
          <p:cNvSpPr/>
          <p:nvPr/>
        </p:nvSpPr>
        <p:spPr>
          <a:xfrm>
            <a:off x="11019155" y="6892931"/>
            <a:ext cx="381000" cy="381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Oval 61">
            <a:extLst>
              <a:ext uri="{FF2B5EF4-FFF2-40B4-BE49-F238E27FC236}">
                <a16:creationId xmlns:a16="http://schemas.microsoft.com/office/drawing/2014/main" id="{671CF9C1-846A-1D10-3157-4A75594754BA}"/>
              </a:ext>
            </a:extLst>
          </p:cNvPr>
          <p:cNvSpPr/>
          <p:nvPr/>
        </p:nvSpPr>
        <p:spPr>
          <a:xfrm>
            <a:off x="11476355" y="7273931"/>
            <a:ext cx="381000" cy="381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Oval 62">
            <a:extLst>
              <a:ext uri="{FF2B5EF4-FFF2-40B4-BE49-F238E27FC236}">
                <a16:creationId xmlns:a16="http://schemas.microsoft.com/office/drawing/2014/main" id="{91C0EFC2-D8D8-B22D-A038-9345C7C5EB98}"/>
              </a:ext>
            </a:extLst>
          </p:cNvPr>
          <p:cNvSpPr/>
          <p:nvPr/>
        </p:nvSpPr>
        <p:spPr>
          <a:xfrm>
            <a:off x="10942955" y="7676472"/>
            <a:ext cx="381000" cy="381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Oval 63">
            <a:extLst>
              <a:ext uri="{FF2B5EF4-FFF2-40B4-BE49-F238E27FC236}">
                <a16:creationId xmlns:a16="http://schemas.microsoft.com/office/drawing/2014/main" id="{A3593409-8AE9-58E0-F0AE-62FD1F12818A}"/>
              </a:ext>
            </a:extLst>
          </p:cNvPr>
          <p:cNvSpPr/>
          <p:nvPr/>
        </p:nvSpPr>
        <p:spPr>
          <a:xfrm>
            <a:off x="12009755" y="6892931"/>
            <a:ext cx="381000" cy="381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Oval 64">
            <a:extLst>
              <a:ext uri="{FF2B5EF4-FFF2-40B4-BE49-F238E27FC236}">
                <a16:creationId xmlns:a16="http://schemas.microsoft.com/office/drawing/2014/main" id="{B3B1CD29-B5EE-7495-7871-25FC6670B35E}"/>
              </a:ext>
            </a:extLst>
          </p:cNvPr>
          <p:cNvSpPr/>
          <p:nvPr/>
        </p:nvSpPr>
        <p:spPr>
          <a:xfrm>
            <a:off x="11975134" y="7402564"/>
            <a:ext cx="381000" cy="381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Oval 65">
            <a:extLst>
              <a:ext uri="{FF2B5EF4-FFF2-40B4-BE49-F238E27FC236}">
                <a16:creationId xmlns:a16="http://schemas.microsoft.com/office/drawing/2014/main" id="{14DD61BA-5B55-1889-9665-55D5213BF563}"/>
              </a:ext>
            </a:extLst>
          </p:cNvPr>
          <p:cNvSpPr/>
          <p:nvPr/>
        </p:nvSpPr>
        <p:spPr>
          <a:xfrm>
            <a:off x="11628755" y="7866972"/>
            <a:ext cx="381000" cy="381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Oval 66">
            <a:extLst>
              <a:ext uri="{FF2B5EF4-FFF2-40B4-BE49-F238E27FC236}">
                <a16:creationId xmlns:a16="http://schemas.microsoft.com/office/drawing/2014/main" id="{A957016B-1C4E-CDBD-D36F-3495B84A638F}"/>
              </a:ext>
            </a:extLst>
          </p:cNvPr>
          <p:cNvSpPr/>
          <p:nvPr/>
        </p:nvSpPr>
        <p:spPr>
          <a:xfrm>
            <a:off x="12162155" y="8188331"/>
            <a:ext cx="381000" cy="381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Oval 67">
            <a:extLst>
              <a:ext uri="{FF2B5EF4-FFF2-40B4-BE49-F238E27FC236}">
                <a16:creationId xmlns:a16="http://schemas.microsoft.com/office/drawing/2014/main" id="{156D3075-AAAD-4434-A9A0-0BCECFE215A2}"/>
              </a:ext>
            </a:extLst>
          </p:cNvPr>
          <p:cNvSpPr/>
          <p:nvPr/>
        </p:nvSpPr>
        <p:spPr>
          <a:xfrm>
            <a:off x="12434136" y="7816933"/>
            <a:ext cx="381000" cy="381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Oval 68">
            <a:extLst>
              <a:ext uri="{FF2B5EF4-FFF2-40B4-BE49-F238E27FC236}">
                <a16:creationId xmlns:a16="http://schemas.microsoft.com/office/drawing/2014/main" id="{2EF9609C-C145-9C6B-E5C6-4260B64A6D1D}"/>
              </a:ext>
            </a:extLst>
          </p:cNvPr>
          <p:cNvSpPr/>
          <p:nvPr/>
        </p:nvSpPr>
        <p:spPr>
          <a:xfrm>
            <a:off x="12847955" y="8188331"/>
            <a:ext cx="381000" cy="381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Oval 69">
            <a:extLst>
              <a:ext uri="{FF2B5EF4-FFF2-40B4-BE49-F238E27FC236}">
                <a16:creationId xmlns:a16="http://schemas.microsoft.com/office/drawing/2014/main" id="{ECE77291-9D96-83EC-4586-F1EDB3419A68}"/>
              </a:ext>
            </a:extLst>
          </p:cNvPr>
          <p:cNvSpPr/>
          <p:nvPr/>
        </p:nvSpPr>
        <p:spPr>
          <a:xfrm>
            <a:off x="12543000" y="7231491"/>
            <a:ext cx="381000" cy="381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Oval 70">
            <a:extLst>
              <a:ext uri="{FF2B5EF4-FFF2-40B4-BE49-F238E27FC236}">
                <a16:creationId xmlns:a16="http://schemas.microsoft.com/office/drawing/2014/main" id="{63C4A405-4F90-FD05-3432-F7E875009839}"/>
              </a:ext>
            </a:extLst>
          </p:cNvPr>
          <p:cNvSpPr/>
          <p:nvPr/>
        </p:nvSpPr>
        <p:spPr>
          <a:xfrm>
            <a:off x="13087933" y="7654931"/>
            <a:ext cx="381000" cy="381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Oval 71">
            <a:extLst>
              <a:ext uri="{FF2B5EF4-FFF2-40B4-BE49-F238E27FC236}">
                <a16:creationId xmlns:a16="http://schemas.microsoft.com/office/drawing/2014/main" id="{4E052B89-5485-7671-E5DE-1DE3F0C93B34}"/>
              </a:ext>
            </a:extLst>
          </p:cNvPr>
          <p:cNvSpPr/>
          <p:nvPr/>
        </p:nvSpPr>
        <p:spPr>
          <a:xfrm>
            <a:off x="12828795" y="6681532"/>
            <a:ext cx="381000" cy="381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Oval 72">
            <a:extLst>
              <a:ext uri="{FF2B5EF4-FFF2-40B4-BE49-F238E27FC236}">
                <a16:creationId xmlns:a16="http://schemas.microsoft.com/office/drawing/2014/main" id="{E5B1567A-E5D7-79B4-EF3A-837DCDA14017}"/>
              </a:ext>
            </a:extLst>
          </p:cNvPr>
          <p:cNvSpPr/>
          <p:nvPr/>
        </p:nvSpPr>
        <p:spPr>
          <a:xfrm>
            <a:off x="13228955" y="7121531"/>
            <a:ext cx="381000" cy="381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Oval 73">
            <a:extLst>
              <a:ext uri="{FF2B5EF4-FFF2-40B4-BE49-F238E27FC236}">
                <a16:creationId xmlns:a16="http://schemas.microsoft.com/office/drawing/2014/main" id="{8B153ECB-6165-F006-19DC-AB06951A36EA}"/>
              </a:ext>
            </a:extLst>
          </p:cNvPr>
          <p:cNvSpPr/>
          <p:nvPr/>
        </p:nvSpPr>
        <p:spPr>
          <a:xfrm>
            <a:off x="13775015" y="7552850"/>
            <a:ext cx="381000" cy="381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Oval 74">
            <a:extLst>
              <a:ext uri="{FF2B5EF4-FFF2-40B4-BE49-F238E27FC236}">
                <a16:creationId xmlns:a16="http://schemas.microsoft.com/office/drawing/2014/main" id="{23B84BDF-BE5E-47CE-6861-A0F047B412F9}"/>
              </a:ext>
            </a:extLst>
          </p:cNvPr>
          <p:cNvSpPr/>
          <p:nvPr/>
        </p:nvSpPr>
        <p:spPr>
          <a:xfrm>
            <a:off x="13609955" y="6723624"/>
            <a:ext cx="381000" cy="381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descr="Lupe mit einfarbiger Füllung">
            <a:extLst>
              <a:ext uri="{FF2B5EF4-FFF2-40B4-BE49-F238E27FC236}">
                <a16:creationId xmlns:a16="http://schemas.microsoft.com/office/drawing/2014/main" id="{F95AA1B9-E3E6-E8DB-A210-032F63455A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209756">
            <a:off x="9896890" y="3710770"/>
            <a:ext cx="7169403" cy="7169403"/>
          </a:xfrm>
          <a:prstGeom prst="rect">
            <a:avLst/>
          </a:prstGeom>
        </p:spPr>
      </p:pic>
      <p:grpSp>
        <p:nvGrpSpPr>
          <p:cNvPr id="79" name="Gruppieren 78">
            <a:extLst>
              <a:ext uri="{FF2B5EF4-FFF2-40B4-BE49-F238E27FC236}">
                <a16:creationId xmlns:a16="http://schemas.microsoft.com/office/drawing/2014/main" id="{BF9EB2F1-0D46-8A14-CD1A-C45F0E5B6267}"/>
              </a:ext>
            </a:extLst>
          </p:cNvPr>
          <p:cNvGrpSpPr/>
          <p:nvPr/>
        </p:nvGrpSpPr>
        <p:grpSpPr>
          <a:xfrm>
            <a:off x="13592433" y="4470428"/>
            <a:ext cx="2293188" cy="609600"/>
            <a:chOff x="13051612" y="4065943"/>
            <a:chExt cx="2293188" cy="609600"/>
          </a:xfrm>
        </p:grpSpPr>
        <p:sp>
          <p:nvSpPr>
            <p:cNvPr id="77" name="Pfeil nach oben 76">
              <a:extLst>
                <a:ext uri="{FF2B5EF4-FFF2-40B4-BE49-F238E27FC236}">
                  <a16:creationId xmlns:a16="http://schemas.microsoft.com/office/drawing/2014/main" id="{599641C5-5061-258D-3403-705AC68EB179}"/>
                </a:ext>
              </a:extLst>
            </p:cNvPr>
            <p:cNvSpPr/>
            <p:nvPr/>
          </p:nvSpPr>
          <p:spPr>
            <a:xfrm rot="13781274">
              <a:off x="13893406" y="3224149"/>
              <a:ext cx="609600" cy="2293188"/>
            </a:xfrm>
            <a:prstGeom prst="upArrow">
              <a:avLst/>
            </a:prstGeom>
            <a:solidFill>
              <a:srgbClr val="C000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Textfeld 77">
              <a:extLst>
                <a:ext uri="{FF2B5EF4-FFF2-40B4-BE49-F238E27FC236}">
                  <a16:creationId xmlns:a16="http://schemas.microsoft.com/office/drawing/2014/main" id="{4C7E1E75-50FF-23B3-B07C-7FE0ED0D9DCC}"/>
                </a:ext>
              </a:extLst>
            </p:cNvPr>
            <p:cNvSpPr txBox="1"/>
            <p:nvPr/>
          </p:nvSpPr>
          <p:spPr>
            <a:xfrm rot="19209339">
              <a:off x="13473408" y="4085109"/>
              <a:ext cx="1677682" cy="369332"/>
            </a:xfrm>
            <a:prstGeom prst="rect">
              <a:avLst/>
            </a:prstGeom>
            <a:noFill/>
          </p:spPr>
          <p:txBody>
            <a:bodyPr wrap="square" rtlCol="0">
              <a:spAutoFit/>
            </a:bodyPr>
            <a:lstStyle/>
            <a:p>
              <a:r>
                <a:rPr lang="de-DE" dirty="0">
                  <a:solidFill>
                    <a:schemeClr val="bg1"/>
                  </a:solidFill>
                </a:rPr>
                <a:t>Wärmeenergie</a:t>
              </a:r>
            </a:p>
          </p:txBody>
        </p:sp>
      </p:grpSp>
      <p:sp>
        <p:nvSpPr>
          <p:cNvPr id="8" name="TextBox 18">
            <a:extLst>
              <a:ext uri="{FF2B5EF4-FFF2-40B4-BE49-F238E27FC236}">
                <a16:creationId xmlns:a16="http://schemas.microsoft.com/office/drawing/2014/main" id="{193FB279-2141-14E9-7E02-BD12D003F3CF}"/>
              </a:ext>
            </a:extLst>
          </p:cNvPr>
          <p:cNvSpPr txBox="1"/>
          <p:nvPr/>
        </p:nvSpPr>
        <p:spPr>
          <a:xfrm>
            <a:off x="1253559" y="3052720"/>
            <a:ext cx="15668809" cy="615553"/>
          </a:xfrm>
          <a:prstGeom prst="rect">
            <a:avLst/>
          </a:prstGeom>
        </p:spPr>
        <p:txBody>
          <a:bodyPr wrap="square" lIns="0" tIns="0" rIns="0" bIns="0" rtlCol="0" anchor="t">
            <a:spAutoFit/>
          </a:bodyPr>
          <a:lstStyle/>
          <a:p>
            <a:pPr>
              <a:lnSpc>
                <a:spcPts val="4759"/>
              </a:lnSpc>
            </a:pPr>
            <a:r>
              <a:rPr lang="de-DE" sz="4000">
                <a:latin typeface="KG Primary Penmanship"/>
                <a:ea typeface="KG Primary Penmanship"/>
                <a:cs typeface="KG Primary Penmanship"/>
                <a:sym typeface="KG Primary Penmanship"/>
              </a:rPr>
              <a:t>Auch unterhalb von 100°C kann Wasser von flüssig zu gasförmig übergehen</a:t>
            </a:r>
          </a:p>
        </p:txBody>
      </p:sp>
      <p:sp>
        <p:nvSpPr>
          <p:cNvPr id="9" name="TextBox 19">
            <a:extLst>
              <a:ext uri="{FF2B5EF4-FFF2-40B4-BE49-F238E27FC236}">
                <a16:creationId xmlns:a16="http://schemas.microsoft.com/office/drawing/2014/main" id="{415D2D2C-4F10-9A2A-0EC4-62D217D16B20}"/>
              </a:ext>
            </a:extLst>
          </p:cNvPr>
          <p:cNvSpPr txBox="1"/>
          <p:nvPr/>
        </p:nvSpPr>
        <p:spPr>
          <a:xfrm>
            <a:off x="2506563" y="2205398"/>
            <a:ext cx="13724037" cy="652102"/>
          </a:xfrm>
          <a:prstGeom prst="rect">
            <a:avLst/>
          </a:prstGeom>
        </p:spPr>
        <p:txBody>
          <a:bodyPr lIns="0" tIns="0" rIns="0" bIns="0" rtlCol="0" anchor="t">
            <a:spAutoFit/>
          </a:bodyPr>
          <a:lstStyle/>
          <a:p>
            <a:pPr algn="ctr">
              <a:lnSpc>
                <a:spcPts val="5459"/>
              </a:lnSpc>
            </a:pPr>
            <a:r>
              <a:rPr lang="de-DE" sz="3200">
                <a:solidFill>
                  <a:srgbClr val="000000"/>
                </a:solidFill>
                <a:latin typeface="Kaftus"/>
                <a:ea typeface="Kaftus"/>
                <a:cs typeface="Kaftus"/>
                <a:sym typeface="Kaftus"/>
              </a:rPr>
              <a:t>= Sonderform des Übegangs von flüssig zu gasförmig</a:t>
            </a:r>
          </a:p>
        </p:txBody>
      </p:sp>
      <p:sp>
        <p:nvSpPr>
          <p:cNvPr id="10" name="TextBox 18">
            <a:extLst>
              <a:ext uri="{FF2B5EF4-FFF2-40B4-BE49-F238E27FC236}">
                <a16:creationId xmlns:a16="http://schemas.microsoft.com/office/drawing/2014/main" id="{BE64A571-F29D-3EC1-6D28-55D78A26B43F}"/>
              </a:ext>
            </a:extLst>
          </p:cNvPr>
          <p:cNvSpPr txBox="1"/>
          <p:nvPr/>
        </p:nvSpPr>
        <p:spPr>
          <a:xfrm>
            <a:off x="2238191" y="3724602"/>
            <a:ext cx="5915209" cy="615553"/>
          </a:xfrm>
          <a:prstGeom prst="rect">
            <a:avLst/>
          </a:prstGeom>
        </p:spPr>
        <p:txBody>
          <a:bodyPr wrap="square" lIns="0" tIns="0" rIns="0" bIns="0" rtlCol="0" anchor="t">
            <a:spAutoFit/>
          </a:bodyPr>
          <a:lstStyle/>
          <a:p>
            <a:pPr>
              <a:lnSpc>
                <a:spcPts val="4759"/>
              </a:lnSpc>
            </a:pPr>
            <a:r>
              <a:rPr lang="de-DE" sz="4000">
                <a:latin typeface="KG Primary Penmanship"/>
                <a:ea typeface="KG Primary Penmanship"/>
                <a:cs typeface="KG Primary Penmanship"/>
                <a:sym typeface="KG Primary Penmanship"/>
              </a:rPr>
              <a:t>geht viel langsamer als beim Sieden</a:t>
            </a:r>
          </a:p>
        </p:txBody>
      </p:sp>
      <p:sp>
        <p:nvSpPr>
          <p:cNvPr id="11" name="Freeform 6">
            <a:extLst>
              <a:ext uri="{FF2B5EF4-FFF2-40B4-BE49-F238E27FC236}">
                <a16:creationId xmlns:a16="http://schemas.microsoft.com/office/drawing/2014/main" id="{6F823108-7120-BD99-4081-77334D25AAE6}"/>
              </a:ext>
            </a:extLst>
          </p:cNvPr>
          <p:cNvSpPr/>
          <p:nvPr/>
        </p:nvSpPr>
        <p:spPr>
          <a:xfrm>
            <a:off x="1295400" y="3895252"/>
            <a:ext cx="748946" cy="410048"/>
          </a:xfrm>
          <a:custGeom>
            <a:avLst/>
            <a:gdLst/>
            <a:ahLst/>
            <a:cxnLst/>
            <a:rect l="l" t="t" r="r" b="b"/>
            <a:pathLst>
              <a:path w="748946" h="410048">
                <a:moveTo>
                  <a:pt x="0" y="0"/>
                </a:moveTo>
                <a:lnTo>
                  <a:pt x="748947" y="0"/>
                </a:lnTo>
                <a:lnTo>
                  <a:pt x="748947" y="410048"/>
                </a:lnTo>
                <a:lnTo>
                  <a:pt x="0" y="4100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3" name="Textfeld 12">
            <a:extLst>
              <a:ext uri="{FF2B5EF4-FFF2-40B4-BE49-F238E27FC236}">
                <a16:creationId xmlns:a16="http://schemas.microsoft.com/office/drawing/2014/main" id="{204C5147-3148-430D-26A1-2C7F77D493B9}"/>
              </a:ext>
            </a:extLst>
          </p:cNvPr>
          <p:cNvSpPr txBox="1"/>
          <p:nvPr/>
        </p:nvSpPr>
        <p:spPr>
          <a:xfrm>
            <a:off x="2238191" y="4501606"/>
            <a:ext cx="5034759" cy="3785652"/>
          </a:xfrm>
          <a:prstGeom prst="rect">
            <a:avLst/>
          </a:prstGeom>
          <a:noFill/>
        </p:spPr>
        <p:txBody>
          <a:bodyPr wrap="square">
            <a:spAutoFit/>
          </a:bodyPr>
          <a:lstStyle/>
          <a:p>
            <a:pPr>
              <a:lnSpc>
                <a:spcPts val="4759"/>
              </a:lnSpc>
            </a:pPr>
            <a:r>
              <a:rPr lang="de-DE" sz="4000">
                <a:latin typeface="KG Primary Penmanship"/>
                <a:ea typeface="KG Primary Penmanship"/>
                <a:cs typeface="KG Primary Penmanship"/>
                <a:sym typeface="KG Primary Penmanship"/>
              </a:rPr>
              <a:t>Teilchen an der Oberfläche der Flüssigkeit nehmen Energie aus der Umgebung auf, bewegen sich schneller und können so die Flüssigkeit verlassen  </a:t>
            </a:r>
          </a:p>
        </p:txBody>
      </p:sp>
      <p:sp>
        <p:nvSpPr>
          <p:cNvPr id="14" name="Freeform 6">
            <a:extLst>
              <a:ext uri="{FF2B5EF4-FFF2-40B4-BE49-F238E27FC236}">
                <a16:creationId xmlns:a16="http://schemas.microsoft.com/office/drawing/2014/main" id="{A246A7F2-9AAC-E565-7EAB-765FAC4CD64C}"/>
              </a:ext>
            </a:extLst>
          </p:cNvPr>
          <p:cNvSpPr/>
          <p:nvPr/>
        </p:nvSpPr>
        <p:spPr>
          <a:xfrm>
            <a:off x="1320240" y="4668241"/>
            <a:ext cx="748946" cy="410048"/>
          </a:xfrm>
          <a:custGeom>
            <a:avLst/>
            <a:gdLst/>
            <a:ahLst/>
            <a:cxnLst/>
            <a:rect l="l" t="t" r="r" b="b"/>
            <a:pathLst>
              <a:path w="748946" h="410048">
                <a:moveTo>
                  <a:pt x="0" y="0"/>
                </a:moveTo>
                <a:lnTo>
                  <a:pt x="748947" y="0"/>
                </a:lnTo>
                <a:lnTo>
                  <a:pt x="748947" y="410048"/>
                </a:lnTo>
                <a:lnTo>
                  <a:pt x="0" y="4100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2" name="Textfeld 11">
            <a:extLst>
              <a:ext uri="{FF2B5EF4-FFF2-40B4-BE49-F238E27FC236}">
                <a16:creationId xmlns:a16="http://schemas.microsoft.com/office/drawing/2014/main" id="{3D406483-7092-B544-F2F8-AF5809848023}"/>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fill="hold" grpId="0" nodeType="clickEffect">
                                  <p:stCondLst>
                                    <p:cond delay="0"/>
                                  </p:stCondLst>
                                  <p:childTnLst>
                                    <p:animMotion origin="layout" path="M 0 0 C -0.00078 -0.00046 -0.00191 0 -0.00235 -0.00123 C -0.00382 -0.00555 -0.00217 -0.00586 -0.00104 -0.00648 C -0.00087 -0.00571 -0.00035 -0.00324 -0.00035 -0.00247 C -0.00035 0 -0.00052 0.00232 -0.0007 0.00463 C -0.00078 0.00571 -0.00087 0.00664 -0.00104 0.00756 C -0.00113 0.00818 -0.00113 0.00895 -0.00139 0.00942 C -0.00165 0.00988 -0.002 0.00973 -0.00235 0.01003 C -0.00217 0.00849 -0.00209 0.00587 -0.00139 0.00463 C -0.00096 0.00386 0.00034 0.00324 0.00095 0.00294 C 0.00165 0.00309 0.00243 0.00278 0.00295 0.0034 C 0.00321 0.00386 0.00277 0.00463 0.0026 0.00525 C 0.00243 0.00587 0.00225 0.00648 0.00199 0.00695 C 0.0013 0.00818 0.00078 0.00834 0 0.0088 C -0.00026 0.00803 -0.0007 0.00726 -0.0007 0.00648 C -0.00078 0.00371 -0.00087 0.00031 0.00026 -0.00185 C 0.0006 -0.00231 0.00095 -0.00262 0.0013 -0.00308 C 0.00208 -0.00277 0.00303 -0.00324 0.00364 -0.00247 C 0.0039 -0.002 0.00295 -0.00169 0.0026 -0.00123 C 0.00191 -0.00031 0.00121 0.00093 0.00026 0.00108 C -0.00104 0.00124 -0.00235 0.00108 -0.00365 0.00108 " pathEditMode="relative" ptsTypes="AAAAAAAAAAAAAAAAAAAAA">
                                      <p:cBhvr>
                                        <p:cTn id="6" dur="3000" fill="hold"/>
                                        <p:tgtEl>
                                          <p:spTgt spid="49"/>
                                        </p:tgtEl>
                                        <p:attrNameLst>
                                          <p:attrName>ppt_x</p:attrName>
                                          <p:attrName>ppt_y</p:attrName>
                                        </p:attrNameLst>
                                      </p:cBhvr>
                                    </p:animMotion>
                                  </p:childTnLst>
                                </p:cTn>
                              </p:par>
                              <p:par>
                                <p:cTn id="7" presetID="0" presetClass="path" presetSubtype="0" repeatCount="indefinite" fill="hold" grpId="0" nodeType="withEffect">
                                  <p:stCondLst>
                                    <p:cond delay="0"/>
                                  </p:stCondLst>
                                  <p:childTnLst>
                                    <p:animMotion origin="layout" path="M 0.00139 0.00617 C 0.00147 0.00463 0.00095 0.00278 0.00156 0.00185 C 0.00364 -0.0017 0.00416 0.00108 0.00468 0.00293 C 0.00434 0.0034 0.00303 0.00479 0.00269 0.00494 C 0.0013 0.00556 3.88889E-6 0.00571 -0.00131 0.00587 C -0.00191 0.00602 -0.00243 0.00602 -0.00304 0.00587 C -0.00339 0.00587 -0.00382 0.00602 -0.00408 0.00571 C -0.00443 0.00525 -0.00443 0.00463 -0.0046 0.00417 C -0.00374 0.00417 -0.00226 0.00371 -0.00148 0.00463 C -0.00096 0.00525 -0.00035 0.00741 -8.61111E-5 0.00834 C 3.88889E-6 0.00957 0.00034 0.01096 8.38889E-5 0.01204 C -8.61111E-5 0.0125 -0.00061 0.01188 -0.00096 0.01173 C -0.00139 0.01158 -0.00174 0.01142 -0.002 0.01111 C -0.00287 0.01003 -0.00304 0.00926 -0.00348 0.00803 C -0.00313 0.00741 -0.00278 0.00648 -0.00235 0.00633 C -0.00087 0.00556 0.00104 0.00463 0.00243 0.00617 C 0.00277 0.00664 0.00303 0.00725 0.00329 0.00772 C 0.00329 0.00911 0.00382 0.0108 0.00347 0.01188 C 0.00329 0.0125 0.00295 0.01096 0.0026 0.01034 C 0.00191 0.00942 0.00112 0.00849 0.00086 0.00679 C 0.00043 0.00463 0.00026 0.00232 3.88889E-6 -1.7284E-6 " pathEditMode="relative" rAng="4680000" ptsTypes="AAAAAAAAAAAAAAAAAAAAA">
                                      <p:cBhvr>
                                        <p:cTn id="8" dur="3000" fill="hold"/>
                                        <p:tgtEl>
                                          <p:spTgt spid="62"/>
                                        </p:tgtEl>
                                        <p:attrNameLst>
                                          <p:attrName>ppt_x</p:attrName>
                                          <p:attrName>ppt_y</p:attrName>
                                        </p:attrNameLst>
                                      </p:cBhvr>
                                      <p:rCtr x="-95" y="31"/>
                                    </p:animMotion>
                                  </p:childTnLst>
                                </p:cTn>
                              </p:par>
                              <p:par>
                                <p:cTn id="9" presetID="0" presetClass="path" presetSubtype="0" repeatCount="indefinite" fill="hold" grpId="0" nodeType="withEffect">
                                  <p:stCondLst>
                                    <p:cond delay="0"/>
                                  </p:stCondLst>
                                  <p:childTnLst>
                                    <p:animMotion origin="layout" path="M 0.00096 -0.00633 C 0.00044 -0.00525 0.00018 -0.00324 -0.00069 -0.00309 C -0.00347 -0.00247 -0.00295 -0.00525 -0.00278 -0.00741 C -0.00234 -0.00725 -0.00087 -0.0071 -0.00043 -0.00679 C 0.00078 -0.00571 0.00191 -0.00448 0.00304 -0.00324 C 0.00356 -0.00262 0.004 -0.00201 0.00434 -0.00139 C 0.00469 -0.00093 0.00504 -0.00062 0.00521 4.93827E-7 C 0.0053 0.00062 0.00504 0.00108 0.00512 0.0017 C 0.00434 0.00077 0.00304 -0.00046 0.00269 -0.00201 C 0.00252 -0.00309 0.00278 -0.0054 0.00287 -0.00664 C 0.00321 -0.00756 0.00339 -0.00895 0.00391 -0.00957 C 0.00426 -0.00988 0.00452 -0.0088 0.00478 -0.00818 C 0.00495 -0.00772 0.00521 -0.0071 0.00538 -0.00648 C 0.00564 -0.00494 0.00556 -0.00401 0.00547 -0.00262 C 0.00495 -0.00247 0.00434 -0.00216 0.004 -0.00247 C 0.00252 -0.0034 0.00078 -0.00478 8.77778E-5 -0.00741 C -2.22222E-6 -0.00818 -2.22222E-6 -0.00895 -8.22222E-5 -0.00972 C 0.00044 -0.0108 0.00061 -0.0125 0.00122 -0.01312 C 0.00156 -0.01343 0.0013 -0.01173 0.00139 -0.01096 C 0.00165 -0.00941 0.00191 -0.00787 0.00165 -0.00617 C 0.00113 -0.00401 0.00052 -0.00201 -2.22222E-6 4.93827E-7 " pathEditMode="relative" rAng="17700000" ptsTypes="AAAAAAAAAAAAAAAAAAAAA">
                                      <p:cBhvr>
                                        <p:cTn id="10" dur="3000" fill="hold"/>
                                        <p:tgtEl>
                                          <p:spTgt spid="63"/>
                                        </p:tgtEl>
                                        <p:attrNameLst>
                                          <p:attrName>ppt_x</p:attrName>
                                          <p:attrName>ppt_y</p:attrName>
                                        </p:attrNameLst>
                                      </p:cBhvr>
                                      <p:rCtr x="87" y="77"/>
                                    </p:animMotion>
                                  </p:childTnLst>
                                </p:cTn>
                              </p:par>
                              <p:par>
                                <p:cTn id="11" presetID="0" presetClass="path" presetSubtype="0" repeatCount="indefinite" fill="hold" grpId="0" nodeType="withEffect">
                                  <p:stCondLst>
                                    <p:cond delay="0"/>
                                  </p:stCondLst>
                                  <p:childTnLst>
                                    <p:animMotion origin="layout" path="M -0.00364 0.00046 C -0.00286 0.00108 -0.00173 0.00077 -0.00138 0.002 C -8.44444E-5 0.00663 -0.00173 0.00663 -0.00295 0.0071 C -0.00303 0.00632 -0.00347 0.0037 -0.00338 0.00293 C -0.00329 0.00046 -0.00303 -0.0017 -0.00269 -0.00402 C -0.0026 -0.0051 -0.00243 -0.00602 -0.00225 -0.00695 C -0.00208 -0.00756 -0.00208 -0.00834 -0.00182 -0.00864 C -0.00147 -0.00911 -0.00121 -0.00895 -0.00078 -0.00911 C -0.00104 -0.00772 -0.0013 -0.0051 -0.00199 -0.00402 C -0.00251 -0.00324 -0.00381 -0.00278 -0.00442 -0.00263 C -0.00512 -0.00293 -0.0059 -0.00263 -0.00642 -0.0034 C -0.00668 -0.00386 -0.00616 -0.00463 -0.00599 -0.00525 C -0.00581 -0.00571 -0.00555 -0.00633 -0.00529 -0.00679 C -0.00451 -0.00787 -0.00399 -0.00803 -0.00321 -0.00834 C -0.00295 -0.00756 -0.0026 -0.00664 -0.0026 -0.00587 C -0.00269 -0.00309 -0.00277 0.00031 -0.00399 0.00231 C -0.00434 0.00262 -0.00468 0.00293 -0.00512 0.00339 C -0.00581 0.00293 -0.00685 0.00324 -0.00737 0.00231 C -0.00763 0.00185 -0.00668 0.00169 -0.00633 0.00123 C -0.00555 0.00046 -0.00477 -0.00062 -0.00381 -0.00062 C -0.00251 -0.00062 -0.00121 -0.00031 -4.44444E-6 2.71605E-6 " pathEditMode="relative" rAng="11100000" ptsTypes="AAAAAAAAAAAAAAAAAAAAA">
                                      <p:cBhvr>
                                        <p:cTn id="12" dur="3000" fill="hold"/>
                                        <p:tgtEl>
                                          <p:spTgt spid="64"/>
                                        </p:tgtEl>
                                        <p:attrNameLst>
                                          <p:attrName>ppt_x</p:attrName>
                                          <p:attrName>ppt_y</p:attrName>
                                        </p:attrNameLst>
                                      </p:cBhvr>
                                      <p:rCtr x="9" y="-170"/>
                                    </p:animMotion>
                                  </p:childTnLst>
                                </p:cTn>
                              </p:par>
                              <p:par>
                                <p:cTn id="13" presetID="0" presetClass="path" presetSubtype="0" repeatCount="indefinite" fill="hold" grpId="0" nodeType="withEffect">
                                  <p:stCondLst>
                                    <p:cond delay="0"/>
                                  </p:stCondLst>
                                  <p:childTnLst>
                                    <p:animMotion origin="layout" path="M 0.00356 0.00169 C 0.00295 0.00077 0.00182 0.0003 0.00174 -0.00108 C 0.00139 -0.00618 0.00295 -0.00525 0.00417 -0.00494 C 0.00408 -0.00417 0.00399 -0.00155 0.00382 -0.00078 C 0.0033 0.00138 0.00261 0.00339 0.00191 0.0054 C 0.00156 0.00632 0.0013 0.00709 0.00096 0.00787 C 0.0007 0.00833 0.00052 0.0091 0.00018 0.00925 C -0.00017 0.00956 -0.00043 0.0091 -0.00087 0.0091 C -0.00035 0.00787 0.00035 0.00555 0.0013 0.00493 C 0.00182 0.00447 0.00321 0.00493 0.00382 0.00509 C 0.00443 0.00571 0.00521 0.00601 0.00556 0.00694 C 0.00564 0.00756 0.00512 0.00787 0.00478 0.00833 C 0.00452 0.00879 0.00417 0.00925 0.00382 0.00941 C 0.00295 0.01003 0.00243 0.00987 0.00156 0.00972 C 0.00156 0.00879 0.0013 0.00787 0.00148 0.00709 C 0.002 0.00447 0.00278 0.00138 0.00426 0.00015 C 0.00469 4.32099E-6 0.00504 4.32099E-6 0.00547 -0.00016 C 0.00617 0.00061 0.00712 0.00092 0.00747 0.002 C 0.00764 0.00262 0.00669 0.00231 0.00625 0.00246 C 0.00538 0.00277 0.00452 0.00339 0.00356 0.00293 C 0.00235 0.002 0.00122 0.00092 -1.80556E-6 4.32099E-6 " pathEditMode="relative" rAng="1440000" ptsTypes="AAAAAAAAAAAAAAAAAAAAA">
                                      <p:cBhvr>
                                        <p:cTn id="14" dur="3000" fill="hold"/>
                                        <p:tgtEl>
                                          <p:spTgt spid="65"/>
                                        </p:tgtEl>
                                        <p:attrNameLst>
                                          <p:attrName>ppt_x</p:attrName>
                                          <p:attrName>ppt_y</p:attrName>
                                        </p:attrNameLst>
                                      </p:cBhvr>
                                      <p:rCtr x="-35" y="154"/>
                                    </p:animMotion>
                                  </p:childTnLst>
                                </p:cTn>
                              </p:par>
                              <p:par>
                                <p:cTn id="15" presetID="0" presetClass="path" presetSubtype="0" repeatCount="indefinite" fill="hold" grpId="0" nodeType="withEffect">
                                  <p:stCondLst>
                                    <p:cond delay="0"/>
                                  </p:stCondLst>
                                  <p:childTnLst>
                                    <p:animMotion origin="layout" path="M 3.19444E-6 -4.93827E-6 C -0.00078 -0.00046 -0.00191 -4.93827E-6 -0.00235 -0.00123 C -0.00382 -0.00555 -0.00217 -0.00586 -0.00104 -0.00648 C -0.00087 -0.0057 -0.00035 -0.00324 -0.00035 -0.00246 C -0.00035 -4.93827E-6 -0.00052 0.00232 -0.0007 0.00463 C -0.00078 0.00571 -0.00087 0.00664 -0.00104 0.00757 C -0.00113 0.00818 -0.00113 0.00896 -0.00139 0.00942 C -0.00165 0.00988 -0.002 0.00973 -0.00235 0.01004 C -0.00217 0.00849 -0.00209 0.00587 -0.00139 0.00463 C -0.00096 0.00386 0.00034 0.00325 0.00095 0.00294 C 0.00165 0.00309 0.00243 0.00278 0.00295 0.0034 C 0.00321 0.00386 0.00277 0.00463 0.0026 0.00525 C 0.00243 0.00587 0.00225 0.00649 0.00199 0.00695 C 0.0013 0.00818 0.00078 0.00834 3.19444E-6 0.0088 C -0.00026 0.00803 -0.0007 0.00726 -0.0007 0.00649 C -0.00078 0.00371 -0.00087 0.00031 0.00026 -0.00185 C 0.0006 -0.00231 0.00095 -0.00262 0.0013 -0.00308 C 0.00208 -0.00277 0.00304 -0.00324 0.00364 -0.00246 C 0.0039 -0.002 0.00295 -0.00169 0.0026 -0.00123 C 0.00191 -0.0003 0.00121 0.00093 0.00026 0.00109 C -0.00104 0.00124 -0.00235 0.00109 -0.00365 0.00109 " pathEditMode="relative" rAng="0" ptsTypes="AAAAAAAAAAAAAAAAAAAAA">
                                      <p:cBhvr>
                                        <p:cTn id="16" dur="3000" fill="hold"/>
                                        <p:tgtEl>
                                          <p:spTgt spid="66"/>
                                        </p:tgtEl>
                                        <p:attrNameLst>
                                          <p:attrName>ppt_x</p:attrName>
                                          <p:attrName>ppt_y</p:attrName>
                                        </p:attrNameLst>
                                      </p:cBhvr>
                                      <p:rCtr x="0" y="170"/>
                                    </p:animMotion>
                                  </p:childTnLst>
                                </p:cTn>
                              </p:par>
                              <p:par>
                                <p:cTn id="17" presetID="0" presetClass="path" presetSubtype="0" repeatCount="indefinite" fill="hold" grpId="0" nodeType="withEffect">
                                  <p:stCondLst>
                                    <p:cond delay="0"/>
                                  </p:stCondLst>
                                  <p:childTnLst>
                                    <p:animMotion origin="layout" path="M -0.00277 -0.00448 C -0.00243 -0.00309 -0.00156 -0.00186 -0.00182 -0.00047 C -0.00286 0.00432 -0.00399 0.00216 -0.00494 0.00092 C -0.00477 0.00015 -0.00399 -0.00201 -0.00364 -0.00247 C -0.00251 -0.00402 -0.00139 -0.00525 -0.00026 -0.00633 C 0.00026 -0.00695 0.0007 -0.00741 0.00122 -0.00772 C 0.00157 -0.00803 0.00191 -0.00849 0.00226 -0.00834 C 0.00261 -0.00834 0.00278 -0.00772 0.00313 -0.00741 C 0.00235 -0.00664 0.00113 -0.00525 0.00018 -0.00541 C -0.00043 -0.00556 -0.00156 -0.00695 -0.00199 -0.00772 C -0.00243 -0.0088 -0.00304 -0.00957 -0.00304 -0.01081 C -0.00304 -0.01142 -0.00243 -0.01127 -0.00199 -0.01142 C -0.00165 -0.01158 -0.0013 -0.01173 -0.00087 -0.01158 C 8.70833E-5 -0.01142 0.00044 -0.01081 0.00113 -0.00988 C 0.00096 -0.00911 0.00087 -0.00803 0.00052 -0.00757 C -0.0006 -0.00571 -0.00208 -0.00355 -0.00373 -0.00371 C -0.00416 -0.00402 -0.00451 -0.00417 -0.00494 -0.00448 C -0.00529 -0.00571 -0.00607 -0.0068 -0.00607 -0.00803 C -0.00607 -0.0088 -0.00529 -0.00757 -0.00486 -0.00741 C -0.00408 -0.00695 -0.00312 -0.0068 -0.00243 -0.00556 C -0.00156 -0.00386 -0.00087 -0.00186 -2.91667E-6 4.93827E-6 " pathEditMode="relative" rAng="13920000" ptsTypes="AAAAAAAAAAAAAAAAAAAAA">
                                      <p:cBhvr>
                                        <p:cTn id="18" dur="3000" fill="hold"/>
                                        <p:tgtEl>
                                          <p:spTgt spid="67"/>
                                        </p:tgtEl>
                                        <p:attrNameLst>
                                          <p:attrName>ppt_x</p:attrName>
                                          <p:attrName>ppt_y</p:attrName>
                                        </p:attrNameLst>
                                      </p:cBhvr>
                                      <p:rCtr x="78" y="-108"/>
                                    </p:animMotion>
                                  </p:childTnLst>
                                </p:cTn>
                              </p:par>
                              <p:par>
                                <p:cTn id="19" presetID="0" presetClass="path" presetSubtype="0" repeatCount="indefinite" fill="hold" grpId="0" nodeType="withEffect">
                                  <p:stCondLst>
                                    <p:cond delay="0"/>
                                  </p:stCondLst>
                                  <p:childTnLst>
                                    <p:animMotion origin="layout" path="M 0.00278 0.00447 C 0.00243 0.00309 0.00157 0.00185 0.00183 0.00046 C 0.00287 -0.00432 0.004 -0.00216 0.00495 -0.00093 C 0.00478 -0.00016 0.004 0.002 0.00365 0.00247 C 0.00252 0.00401 0.00139 0.00525 0.00026 0.00633 C -0.00026 0.00694 -0.00069 0.00741 -0.00121 0.00771 C -0.00156 0.00802 -0.00191 0.00849 -0.00225 0.00833 C -0.0026 0.00833 -0.00277 0.00771 -0.00312 0.00741 C -0.00234 0.00663 -0.00112 0.00525 -0.00017 0.0054 C 0.00044 0.00555 0.00157 0.00694 0.002 0.00771 C 0.00243 0.00879 0.00304 0.00957 0.00304 0.0108 C 0.00304 0.01142 0.00243 0.01126 0.002 0.01142 C 0.00165 0.01157 0.00131 0.01173 0.00087 0.01157 C -8.38889E-5 0.01142 -0.00043 0.0108 -0.00112 0.00988 C -0.00095 0.0091 -0.00086 0.00802 -0.00052 0.00756 C 0.00061 0.00571 0.00209 0.00355 0.00374 0.0037 C 0.00417 0.00401 0.00452 0.00417 0.00495 0.00447 C 0.0053 0.00571 0.00608 0.00679 0.00608 0.00802 C 0.00608 0.00879 0.0053 0.00756 0.00487 0.00741 C 0.00408 0.00694 0.00313 0.00679 0.00243 0.00555 C 0.00157 0.00386 0.00087 0.00185 -3.88889E-6 1.35802E-6 " pathEditMode="relative" rAng="3120000" ptsTypes="AAAAAAAAAAAAAAAAAAAAA">
                                      <p:cBhvr>
                                        <p:cTn id="20" dur="3000" fill="hold"/>
                                        <p:tgtEl>
                                          <p:spTgt spid="68"/>
                                        </p:tgtEl>
                                        <p:attrNameLst>
                                          <p:attrName>ppt_x</p:attrName>
                                          <p:attrName>ppt_y</p:attrName>
                                        </p:attrNameLst>
                                      </p:cBhvr>
                                      <p:rCtr x="-78" y="108"/>
                                    </p:animMotion>
                                  </p:childTnLst>
                                </p:cTn>
                              </p:par>
                              <p:par>
                                <p:cTn id="21" presetID="0" presetClass="path" presetSubtype="0" repeatCount="indefinite" fill="hold" grpId="0" nodeType="withEffect">
                                  <p:stCondLst>
                                    <p:cond delay="0"/>
                                  </p:stCondLst>
                                  <p:childTnLst>
                                    <p:animMotion origin="layout" path="M -0.00296 0.00401 C -0.00209 0.00371 -0.00122 0.00232 -0.00053 0.00309 C 0.00191 0.00571 0.00052 0.00741 -0.00035 0.0088 C -0.0007 0.00834 -0.00174 0.00648 -0.002 0.00587 C -0.00261 0.00371 -0.00313 0.00155 -0.00356 -0.00077 C -0.00374 -0.0017 -0.00391 -0.00262 -0.004 -0.00355 C -0.00408 -0.00416 -0.00434 -0.00494 -0.00417 -0.00555 C -0.00408 -0.00617 -0.00374 -0.00633 -0.00356 -0.00679 C -0.0033 -0.0054 -0.00261 -0.00293 -0.00296 -0.00123 C -0.00313 -0.00031 -0.00408 0.00139 -0.00452 0.00216 C -0.00521 0.00263 -0.00582 0.00355 -0.00643 0.0034 C -0.00678 0.00324 -0.0066 0.00216 -0.0066 0.00155 C -0.0066 0.00077 -0.00669 0.00016 -0.00651 -0.00046 C -0.00625 -0.00216 -0.00582 -0.00278 -0.0053 -0.00386 C -0.00487 -0.00339 -0.00426 -0.00308 -0.004 -0.00231 C -0.00322 -1.85185E-6 -0.00226 0.00293 -0.0027 0.00587 C -0.00287 0.00648 -0.00313 0.0071 -0.0033 0.00772 C -0.00408 0.00818 -0.00478 0.00942 -0.00547 0.00926 C -0.00582 0.00895 -0.00513 0.00787 -0.00495 0.00725 C -0.00452 0.00587 -0.00426 0.00417 -0.00348 0.00324 C -0.00235 0.00201 -0.00113 0.00108 4.58333E-6 -1.85185E-6 " pathEditMode="relative" rAng="9120000" ptsTypes="AAAAAAAAAAAAAAAAAAAAA">
                                      <p:cBhvr>
                                        <p:cTn id="22" dur="3000" fill="hold"/>
                                        <p:tgtEl>
                                          <p:spTgt spid="69"/>
                                        </p:tgtEl>
                                        <p:attrNameLst>
                                          <p:attrName>ppt_x</p:attrName>
                                          <p:attrName>ppt_y</p:attrName>
                                        </p:attrNameLst>
                                      </p:cBhvr>
                                      <p:rCtr x="-43" y="-154"/>
                                    </p:animMotion>
                                  </p:childTnLst>
                                </p:cTn>
                              </p:par>
                              <p:par>
                                <p:cTn id="23" presetID="0" presetClass="path" presetSubtype="0" repeatCount="indefinite" fill="hold" grpId="0" nodeType="withEffect">
                                  <p:stCondLst>
                                    <p:cond delay="0"/>
                                  </p:stCondLst>
                                  <p:childTnLst>
                                    <p:animMotion origin="layout" path="M -0.00365 0.00108 C -0.00287 0.00154 -0.00174 0.00108 -0.00131 0.00231 C 0.00017 0.00663 -0.00148 0.00694 -0.00261 0.00756 C -0.00278 0.00679 -0.0033 0.00432 -0.0033 0.00355 C -0.0033 0.00108 -0.00313 -0.00124 -0.00295 -0.00355 C -0.00287 -0.00463 -0.00278 -0.00556 -0.00261 -0.00648 C -0.00252 -0.0071 -0.00252 -0.00787 -0.00226 -0.00834 C -0.002 -0.0088 -0.00165 -0.00864 -0.00131 -0.00895 C -0.00148 -0.00741 -0.00157 -0.00479 -0.00226 -0.00355 C -0.00269 -0.00278 -0.004 -0.00216 -0.0046 -0.00185 C -0.0053 -0.00201 -0.00608 -0.0017 -0.0066 -0.00232 C -0.00686 -0.00278 -0.00643 -0.00355 -0.00625 -0.00417 C -0.00608 -0.00479 -0.00591 -0.0054 -0.00565 -0.00587 C -0.00495 -0.0071 -0.00443 -0.00725 -0.00365 -0.00772 C -0.00339 -0.00695 -0.00295 -0.00617 -0.00295 -0.0054 C -0.00287 -0.00263 -0.00278 0.00077 -0.00391 0.00293 C -0.00426 0.00339 -0.0046 0.0037 -0.00495 0.00416 C -0.00573 0.00386 -0.00669 0.00432 -0.0073 0.00355 C -0.00756 0.00308 -0.0066 0.00278 -0.00625 0.00231 C -0.00556 0.00139 -0.00486 0.00015 -0.00391 1.7284E-6 C -0.00261 -0.00016 -0.00131 1.7284E-6 3.47222E-6 1.7284E-6 " pathEditMode="relative" rAng="10800000" ptsTypes="AAAAAAAAAAAAAAAAAAAAA">
                                      <p:cBhvr>
                                        <p:cTn id="24" dur="3000" fill="hold"/>
                                        <p:tgtEl>
                                          <p:spTgt spid="70"/>
                                        </p:tgtEl>
                                        <p:attrNameLst>
                                          <p:attrName>ppt_x</p:attrName>
                                          <p:attrName>ppt_y</p:attrName>
                                        </p:attrNameLst>
                                      </p:cBhvr>
                                      <p:rCtr x="0" y="-170"/>
                                    </p:animMotion>
                                  </p:childTnLst>
                                </p:cTn>
                              </p:par>
                              <p:par>
                                <p:cTn id="25" presetID="0" presetClass="path" presetSubtype="0" repeatCount="indefinite" fill="hold" grpId="0" nodeType="withEffect">
                                  <p:stCondLst>
                                    <p:cond delay="0"/>
                                  </p:stCondLst>
                                  <p:childTnLst>
                                    <p:animMotion origin="layout" path="M 0.00035 -0.00648 C -8.29167E-5 -0.00525 -0.00017 -0.00324 -0.00095 -0.00278 C -0.00364 -0.00154 -0.00338 -0.00432 -0.00338 -0.00648 C -0.00295 -0.00664 -0.00147 -0.00679 -0.00104 -0.00664 C 0.00026 -0.00587 0.00148 -0.00494 0.00269 -0.00401 C 0.0033 -0.00355 0.00374 -0.00324 0.00417 -0.00262 C 0.00452 -0.00232 0.00495 -0.00216 0.00512 -0.00154 C 0.0053 -0.00093 0.00512 -0.00046 0.00512 0.00031 C 0.00434 -0.00046 0.00295 -0.00124 0.00252 -0.00278 C 0.00217 -0.00386 0.00226 -0.00617 0.00226 -0.00725 C 0.00252 -0.00849 0.00252 -0.00988 0.00304 -0.01065 C 0.00339 -0.01096 0.00365 -0.01003 0.00391 -0.00941 C 0.00426 -0.00895 0.00452 -0.00849 0.00469 -0.00803 C 0.00521 -0.00648 0.00512 -0.00556 0.00512 -0.00401 C 0.00469 -0.00386 0.00408 -0.00324 0.00374 -0.00355 C 0.00217 -0.00417 0.00035 -0.00494 -0.00052 -0.00741 C -0.00069 -0.00818 -0.00078 -0.0088 -0.00095 -0.00957 C -0.00052 -0.0108 -0.00052 -0.0125 8.70833E-5 -0.01343 C 0.00035 -0.01374 0.00026 -0.01204 0.00044 -0.01127 C 0.00078 -0.00988 0.00122 -0.00833 0.00104 -0.00664 C 0.00078 -0.00432 0.00035 -0.00216 -2.91667E-6 1.11111E-6 " pathEditMode="relative" rAng="17160000" ptsTypes="AAAAAAAAAAAAAAAAAAAAA">
                                      <p:cBhvr>
                                        <p:cTn id="26" dur="3000" fill="hold"/>
                                        <p:tgtEl>
                                          <p:spTgt spid="71"/>
                                        </p:tgtEl>
                                        <p:attrNameLst>
                                          <p:attrName>ppt_x</p:attrName>
                                          <p:attrName>ppt_y</p:attrName>
                                        </p:attrNameLst>
                                      </p:cBhvr>
                                      <p:rCtr x="95" y="46"/>
                                    </p:animMotion>
                                  </p:childTnLst>
                                </p:cTn>
                              </p:par>
                              <p:par>
                                <p:cTn id="27" presetID="0" presetClass="path" presetSubtype="0" repeatCount="indefinite" fill="hold" grpId="0" nodeType="withEffect">
                                  <p:stCondLst>
                                    <p:cond delay="0"/>
                                  </p:stCondLst>
                                  <p:childTnLst>
                                    <p:animMotion origin="layout" path="M -0.00096 -0.00632 C -0.00113 -0.00494 -0.00079 -0.00293 -0.00139 -0.002 C -0.00365 0.00108 -0.004 -0.00185 -0.00443 -0.00385 C -0.00408 -0.00416 -0.0027 -0.0054 -0.00226 -0.0054 C -0.00096 -0.00571 0.00043 -0.00555 0.00173 -0.00555 C 0.00234 -0.00555 0.00286 -0.0054 0.00338 -0.00524 C 0.00373 -0.00509 0.00416 -0.00524 0.00442 -0.00478 C 0.00477 -0.00447 0.00468 -0.00385 0.00494 -0.00324 C 0.00399 -0.00339 0.00251 -0.00324 0.00182 -0.00432 C 0.0013 -0.00509 0.00086 -0.00725 0.0006 -0.00833 C 0.0006 -0.00956 0.00034 -0.01095 0.0006 -0.01188 C 0.00086 -0.01234 0.00138 -0.01173 0.00173 -0.01142 C 0.00208 -0.01126 0.00243 -0.01095 0.00269 -0.01049 C 0.00347 -0.00941 0.00364 -0.00848 0.00399 -0.00725 C 0.00355 -0.00663 0.00321 -0.00586 0.00277 -0.00571 C 0.00121 -0.00524 -0.0007 -0.00478 -0.002 -0.00663 C -0.00235 -0.0071 -0.00252 -0.00771 -0.00278 -0.00833 C -0.0027 -0.00972 -0.00304 -0.01126 -0.0027 -0.0125 C -0.00252 -0.01296 -0.00217 -0.01142 -0.00191 -0.0108 C -0.00131 -0.00972 -0.00053 -0.00848 -0.00035 -0.00694 C -0.00018 -0.00463 -8.56944E-5 -0.00231 4.30556E-6 -3.08642E-6 " pathEditMode="relative" rAng="15840000" ptsTypes="AAAAAAAAAAAAAAAAAAAAA">
                                      <p:cBhvr>
                                        <p:cTn id="28" dur="3000" fill="hold"/>
                                        <p:tgtEl>
                                          <p:spTgt spid="72"/>
                                        </p:tgtEl>
                                        <p:attrNameLst>
                                          <p:attrName>ppt_x</p:attrName>
                                          <p:attrName>ppt_y</p:attrName>
                                        </p:attrNameLst>
                                      </p:cBhvr>
                                      <p:rCtr x="95" y="-15"/>
                                    </p:animMotion>
                                  </p:childTnLst>
                                </p:cTn>
                              </p:par>
                              <p:par>
                                <p:cTn id="29" presetID="0" presetClass="path" presetSubtype="0" repeatCount="indefinite" fill="hold" grpId="0" nodeType="withEffect">
                                  <p:stCondLst>
                                    <p:cond delay="0"/>
                                  </p:stCondLst>
                                  <p:childTnLst>
                                    <p:animMotion origin="layout" path="M 0.00061 0.00648 C 0.00087 0.0051 0.00061 0.00309 0.00131 0.00232 C 0.00374 -0.00031 0.00391 0.00263 0.00426 0.00463 C 0.00382 0.00494 0.00244 0.00587 0.002 0.00587 C 0.00061 0.00587 -0.00069 0.00556 -0.00199 0.00525 C -0.0026 0.0051 -0.00312 0.00494 -0.00364 0.00463 C -0.00399 0.00448 -0.00442 0.00448 -0.00468 0.00402 C -0.00494 0.00355 -0.00486 0.00293 -0.00503 0.00232 C -0.00416 0.00263 -0.00269 0.00278 -0.00199 0.00402 C -0.00156 0.00479 -0.00121 0.0071 -0.00104 0.00818 C -0.00112 0.00942 -0.00095 0.01081 -0.0013 0.01173 C -0.00156 0.01219 -0.00199 0.01142 -0.00234 0.01111 C -0.00269 0.01081 -0.00303 0.0105 -0.00329 0.01003 C -0.00399 0.0088 -0.00408 0.00787 -0.00434 0.00648 C -0.0039 0.00602 -0.00347 0.00525 -0.00303 0.00525 C -0.00147 0.0051 0.00044 0.00494 0.00165 0.00695 C 0.00191 0.00756 0.00209 0.00818 0.00235 0.0088 C 0.00217 0.01019 0.00244 0.01189 0.002 0.01297 C 0.00174 0.01343 0.00157 0.01173 0.00131 0.01111 C 0.00079 0.00988 8.54167E-5 0.00864 -4.58333E-6 0.00695 C -8.45833E-5 0.00463 -4.58333E-6 0.00232 -4.58333E-6 -2.83951E-6 " pathEditMode="relative" rAng="5400000" ptsTypes="AAAAAAAAAAAAAAAAAAAAA">
                                      <p:cBhvr>
                                        <p:cTn id="30" dur="3000" fill="hold"/>
                                        <p:tgtEl>
                                          <p:spTgt spid="73"/>
                                        </p:tgtEl>
                                        <p:attrNameLst>
                                          <p:attrName>ppt_x</p:attrName>
                                          <p:attrName>ppt_y</p:attrName>
                                        </p:attrNameLst>
                                      </p:cBhvr>
                                      <p:rCtr x="-95" y="0"/>
                                    </p:animMotion>
                                  </p:childTnLst>
                                </p:cTn>
                              </p:par>
                              <p:par>
                                <p:cTn id="31" presetID="0" presetClass="path" presetSubtype="0" repeatCount="indefinite" fill="hold" grpId="0" nodeType="withEffect">
                                  <p:stCondLst>
                                    <p:cond delay="0"/>
                                  </p:stCondLst>
                                  <p:childTnLst>
                                    <p:animMotion origin="layout" path="M -0.00261 0.00463 C -0.00174 0.00417 -0.00104 0.00263 -0.00026 0.00324 C 0.00234 0.0051 0.00113 0.0071 0.00043 0.0088 C 3.19444E-6 0.00834 -0.00122 0.00695 -0.00148 0.00618 C -0.00226 0.00432 -0.00287 0.00216 -0.00356 0.00016 C -0.00382 -0.00077 -0.00408 -0.00169 -0.00426 -0.00262 C -0.00434 -0.00324 -0.0046 -0.00385 -0.00452 -0.00447 C -0.00452 -0.00509 -0.00417 -0.0054 -0.004 -0.00602 C -0.00365 -0.00447 -0.00278 -0.00231 -0.00295 -0.00061 C -0.00304 0.00047 -0.00391 0.00232 -0.00434 0.00324 C -0.00495 0.00386 -0.00547 0.00494 -0.00608 0.00494 C -0.00643 0.00479 -0.00634 0.00371 -0.00643 0.00309 C -0.00651 0.00247 -0.00651 0.0017 -0.00651 0.00108 C -0.00634 -0.00061 -0.00599 -0.00123 -0.00547 -0.00247 C -0.00504 -0.00216 -0.00443 -0.002 -0.00417 -0.00139 C -0.00313 0.00077 -0.002 0.0034 -0.00217 0.00633 C -0.00226 0.0071 -0.00243 0.00772 -0.00261 0.00849 C -0.0033 0.00911 -0.004 0.01034 -0.00469 0.0105 C -0.00504 0.01034 -0.00443 0.00911 -0.00426 0.00834 C -0.004 0.00679 -0.00382 0.0051 -0.00313 0.00402 C -0.00217 0.00247 -0.00104 0.00124 3.19444E-6 -3.08642E-6 " pathEditMode="relative" rAng="8640000" ptsTypes="AAAAAAAAAAAAAAAAAAAAA">
                                      <p:cBhvr>
                                        <p:cTn id="32" dur="3000" fill="hold"/>
                                        <p:tgtEl>
                                          <p:spTgt spid="74"/>
                                        </p:tgtEl>
                                        <p:attrNameLst>
                                          <p:attrName>ppt_x</p:attrName>
                                          <p:attrName>ppt_y</p:attrName>
                                        </p:attrNameLst>
                                      </p:cBhvr>
                                      <p:rCtr x="-52" y="-139"/>
                                    </p:animMotion>
                                  </p:childTnLst>
                                </p:cTn>
                              </p:par>
                              <p:par>
                                <p:cTn id="33" presetID="0" presetClass="path" presetSubtype="0" repeatCount="indefinite" fill="hold" grpId="0" nodeType="withEffect">
                                  <p:stCondLst>
                                    <p:cond delay="0"/>
                                  </p:stCondLst>
                                  <p:childTnLst>
                                    <p:animMotion origin="layout" path="M 0.00278 0.00432 C 0.00252 0.00293 0.00157 0.00169 0.00183 0.00031 C 0.00278 -0.00448 0.00391 -0.00247 0.00495 -0.00124 C 0.00469 -0.00062 0.004 0.00169 0.00365 0.00231 C 0.00261 0.00386 0.00148 0.00509 0.00035 0.00632 C -0.00017 0.00694 -0.0006 0.0074 -0.00112 0.00771 C -0.00147 0.00802 -0.00173 0.00848 -0.00217 0.00848 C -0.00251 0.00848 -0.00269 0.00787 -0.00303 0.00756 C -0.00225 0.00679 -0.00104 0.00524 -8.40278E-5 0.0054 C 0.00052 0.00555 0.00165 0.00679 0.00217 0.00756 C 0.00252 0.00848 0.00322 0.00941 0.00322 0.01049 C 0.00322 0.01111 0.00261 0.01111 0.00226 0.01126 C 0.00183 0.01142 0.00148 0.01157 0.00113 0.01142 C 8.59722E-5 0.01126 -0.00026 0.0108 -0.00095 0.01003 C -0.00078 0.0091 -0.00078 0.00802 -0.00043 0.00756 C 0.0007 0.00555 0.00209 0.00339 0.00382 0.00355 C 0.00417 0.0037 0.0046 0.00386 0.00495 0.00416 C 0.00539 0.0054 0.00617 0.00632 0.00625 0.00771 C 0.00617 0.00833 0.00547 0.00725 0.00504 0.0071 C 0.00417 0.00663 0.00322 0.00663 0.00252 0.0054 C 0.00165 0.0037 0.00087 0.00185 -4.02778E-6 2.96296E-6 " pathEditMode="relative" rAng="3000000" ptsTypes="AAAAAAAAAAAAAAAAAAAAA">
                                      <p:cBhvr>
                                        <p:cTn id="34" dur="3000" fill="hold"/>
                                        <p:tgtEl>
                                          <p:spTgt spid="75"/>
                                        </p:tgtEl>
                                        <p:attrNameLst>
                                          <p:attrName>ppt_x</p:attrName>
                                          <p:attrName>ppt_y</p:attrName>
                                        </p:attrNameLst>
                                      </p:cBhvr>
                                      <p:rCtr x="-69" y="108"/>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wipe(right)">
                                      <p:cBhvr>
                                        <p:cTn id="39" dur="1000"/>
                                        <p:tgtEl>
                                          <p:spTgt spid="7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2" fill="hold" nodeType="clickEffect">
                                  <p:stCondLst>
                                    <p:cond delay="0"/>
                                  </p:stCondLst>
                                  <p:childTnLst>
                                    <p:animEffect transition="out" filter="wipe(right)">
                                      <p:cBhvr>
                                        <p:cTn id="43" dur="1000"/>
                                        <p:tgtEl>
                                          <p:spTgt spid="79"/>
                                        </p:tgtEl>
                                      </p:cBhvr>
                                    </p:animEffect>
                                    <p:set>
                                      <p:cBhvr>
                                        <p:cTn id="44" dur="1" fill="hold">
                                          <p:stCondLst>
                                            <p:cond delay="999"/>
                                          </p:stCondLst>
                                        </p:cTn>
                                        <p:tgtEl>
                                          <p:spTgt spid="7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1" nodeType="clickEffect">
                                  <p:stCondLst>
                                    <p:cond delay="0"/>
                                  </p:stCondLst>
                                  <p:childTnLst>
                                    <p:animMotion origin="layout" path="M -0.00113 -0.00093 L -0.00113 -0.24646 " pathEditMode="relative" ptsTypes="AA">
                                      <p:cBhvr>
                                        <p:cTn id="48" dur="2000" fill="hold"/>
                                        <p:tgtEl>
                                          <p:spTgt spid="64"/>
                                        </p:tgtEl>
                                        <p:attrNameLst>
                                          <p:attrName>ppt_x</p:attrName>
                                          <p:attrName>ppt_y</p:attrName>
                                        </p:attrNameLst>
                                      </p:cBhvr>
                                    </p:animMotion>
                                  </p:childTnLst>
                                </p:cTn>
                              </p:par>
                              <p:par>
                                <p:cTn id="49" presetID="0" presetClass="path" presetSubtype="0" accel="50000" decel="50000" fill="hold" grpId="1" nodeType="withEffect">
                                  <p:stCondLst>
                                    <p:cond delay="500"/>
                                  </p:stCondLst>
                                  <p:childTnLst>
                                    <p:animMotion origin="layout" path="M 0 0 L 0 -0.17685 " pathEditMode="relative" ptsTypes="AA">
                                      <p:cBhvr>
                                        <p:cTn id="50" dur="2000" fill="hold"/>
                                        <p:tgtEl>
                                          <p:spTgt spid="49"/>
                                        </p:tgtEl>
                                        <p:attrNameLst>
                                          <p:attrName>ppt_x</p:attrName>
                                          <p:attrName>ppt_y</p:attrName>
                                        </p:attrNameLst>
                                      </p:cBhvr>
                                    </p:animMotion>
                                  </p:childTnLst>
                                </p:cTn>
                              </p:par>
                              <p:par>
                                <p:cTn id="51" presetID="0" presetClass="path" presetSubtype="0" accel="50000" decel="50000" fill="hold" grpId="1" nodeType="withEffect">
                                  <p:stCondLst>
                                    <p:cond delay="1000"/>
                                  </p:stCondLst>
                                  <p:childTnLst>
                                    <p:animMotion origin="layout" path="M 0 0 L 0 -0.21297 " pathEditMode="relative" ptsTypes="AA">
                                      <p:cBhvr>
                                        <p:cTn id="52" dur="2000" fill="hold"/>
                                        <p:tgtEl>
                                          <p:spTgt spid="72"/>
                                        </p:tgtEl>
                                        <p:attrNameLst>
                                          <p:attrName>ppt_x</p:attrName>
                                          <p:attrName>ppt_y</p:attrName>
                                        </p:attrNameLst>
                                      </p:cBhvr>
                                    </p:animMotion>
                                  </p:childTnLst>
                                </p:cTn>
                              </p:par>
                              <p:par>
                                <p:cTn id="53" presetID="0" presetClass="path" presetSubtype="0" accel="50000" decel="50000" fill="hold" grpId="1" nodeType="withEffect">
                                  <p:stCondLst>
                                    <p:cond delay="500"/>
                                  </p:stCondLst>
                                  <p:childTnLst>
                                    <p:animMotion origin="layout" path="M 0 0 L -0.00261 -0.14692 " pathEditMode="relative" ptsTypes="AA">
                                      <p:cBhvr>
                                        <p:cTn id="54" dur="2000" fill="hold"/>
                                        <p:tgtEl>
                                          <p:spTgt spid="75"/>
                                        </p:tgtEl>
                                        <p:attrNameLst>
                                          <p:attrName>ppt_x</p:attrName>
                                          <p:attrName>ppt_y</p:attrName>
                                        </p:attrNameLst>
                                      </p:cBhvr>
                                    </p:animMotion>
                                  </p:childTnLst>
                                </p:cTn>
                              </p:par>
                              <p:par>
                                <p:cTn id="55" presetID="1" presetClass="exit" presetSubtype="0" fill="hold" grpId="2" nodeType="withEffect">
                                  <p:stCondLst>
                                    <p:cond delay="2500"/>
                                  </p:stCondLst>
                                  <p:childTnLst>
                                    <p:set>
                                      <p:cBhvr>
                                        <p:cTn id="56" dur="1" fill="hold">
                                          <p:stCondLst>
                                            <p:cond delay="0"/>
                                          </p:stCondLst>
                                        </p:cTn>
                                        <p:tgtEl>
                                          <p:spTgt spid="49"/>
                                        </p:tgtEl>
                                        <p:attrNameLst>
                                          <p:attrName>style.visibility</p:attrName>
                                        </p:attrNameLst>
                                      </p:cBhvr>
                                      <p:to>
                                        <p:strVal val="hidden"/>
                                      </p:to>
                                    </p:set>
                                  </p:childTnLst>
                                </p:cTn>
                              </p:par>
                              <p:par>
                                <p:cTn id="57" presetID="1" presetClass="exit" presetSubtype="0" fill="hold" grpId="2" nodeType="withEffect">
                                  <p:stCondLst>
                                    <p:cond delay="2500"/>
                                  </p:stCondLst>
                                  <p:childTnLst>
                                    <p:set>
                                      <p:cBhvr>
                                        <p:cTn id="58" dur="1" fill="hold">
                                          <p:stCondLst>
                                            <p:cond delay="0"/>
                                          </p:stCondLst>
                                        </p:cTn>
                                        <p:tgtEl>
                                          <p:spTgt spid="64"/>
                                        </p:tgtEl>
                                        <p:attrNameLst>
                                          <p:attrName>style.visibility</p:attrName>
                                        </p:attrNameLst>
                                      </p:cBhvr>
                                      <p:to>
                                        <p:strVal val="hidden"/>
                                      </p:to>
                                    </p:set>
                                  </p:childTnLst>
                                </p:cTn>
                              </p:par>
                              <p:par>
                                <p:cTn id="59" presetID="1" presetClass="exit" presetSubtype="0" fill="hold" grpId="2" nodeType="withEffect">
                                  <p:stCondLst>
                                    <p:cond delay="2500"/>
                                  </p:stCondLst>
                                  <p:childTnLst>
                                    <p:set>
                                      <p:cBhvr>
                                        <p:cTn id="60" dur="1" fill="hold">
                                          <p:stCondLst>
                                            <p:cond delay="0"/>
                                          </p:stCondLst>
                                        </p:cTn>
                                        <p:tgtEl>
                                          <p:spTgt spid="72"/>
                                        </p:tgtEl>
                                        <p:attrNameLst>
                                          <p:attrName>style.visibility</p:attrName>
                                        </p:attrNameLst>
                                      </p:cBhvr>
                                      <p:to>
                                        <p:strVal val="hidden"/>
                                      </p:to>
                                    </p:set>
                                  </p:childTnLst>
                                </p:cTn>
                              </p:par>
                              <p:par>
                                <p:cTn id="61" presetID="1" presetClass="exit" presetSubtype="0" fill="hold" grpId="2" nodeType="withEffect">
                                  <p:stCondLst>
                                    <p:cond delay="2500"/>
                                  </p:stCondLst>
                                  <p:childTnLst>
                                    <p:set>
                                      <p:cBhvr>
                                        <p:cTn id="62"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49" grpId="2" animBg="1"/>
      <p:bldP spid="62" grpId="0" animBg="1"/>
      <p:bldP spid="63" grpId="0" animBg="1"/>
      <p:bldP spid="64" grpId="0" animBg="1"/>
      <p:bldP spid="64" grpId="1" animBg="1"/>
      <p:bldP spid="64" grpId="2" animBg="1"/>
      <p:bldP spid="65" grpId="0" animBg="1"/>
      <p:bldP spid="66" grpId="0" animBg="1"/>
      <p:bldP spid="67" grpId="0" animBg="1"/>
      <p:bldP spid="68" grpId="0" animBg="1"/>
      <p:bldP spid="69" grpId="0" animBg="1"/>
      <p:bldP spid="70" grpId="0" animBg="1"/>
      <p:bldP spid="71" grpId="0" animBg="1"/>
      <p:bldP spid="72" grpId="0" animBg="1"/>
      <p:bldP spid="72" grpId="1" animBg="1"/>
      <p:bldP spid="72" grpId="2" animBg="1"/>
      <p:bldP spid="73" grpId="0" animBg="1"/>
      <p:bldP spid="74" grpId="0" animBg="1"/>
      <p:bldP spid="75" grpId="0" animBg="1"/>
      <p:bldP spid="75" grpId="1" animBg="1"/>
      <p:bldP spid="75"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p:cNvGrpSpPr/>
        <p:nvPr/>
      </p:nvGrpSpPr>
      <p:grpSpPr>
        <a:xfrm>
          <a:off x="0" y="0"/>
          <a:ext cx="0" cy="0"/>
          <a:chOff x="0" y="0"/>
          <a:chExt cx="0" cy="0"/>
        </a:xfrm>
      </p:grpSpPr>
      <p:grpSp>
        <p:nvGrpSpPr>
          <p:cNvPr id="2" name="Group 2"/>
          <p:cNvGrpSpPr/>
          <p:nvPr/>
        </p:nvGrpSpPr>
        <p:grpSpPr>
          <a:xfrm>
            <a:off x="1038133" y="1028700"/>
            <a:ext cx="16221167" cy="8229600"/>
            <a:chOff x="0" y="0"/>
            <a:chExt cx="4272241" cy="2167467"/>
          </a:xfrm>
        </p:grpSpPr>
        <p:sp>
          <p:nvSpPr>
            <p:cNvPr id="3" name="Freeform 3"/>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a:p>
          </p:txBody>
        </p:sp>
        <p:sp>
          <p:nvSpPr>
            <p:cNvPr id="4" name="TextBox 4"/>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942682" y="1424890"/>
            <a:ext cx="14541467" cy="1494153"/>
          </a:xfrm>
          <a:prstGeom prst="rect">
            <a:avLst/>
          </a:prstGeom>
        </p:spPr>
        <p:txBody>
          <a:bodyPr lIns="0" tIns="0" rIns="0" bIns="0" rtlCol="0" anchor="t">
            <a:spAutoFit/>
          </a:bodyPr>
          <a:lstStyle/>
          <a:p>
            <a:pPr algn="ctr">
              <a:lnSpc>
                <a:spcPts val="11439"/>
              </a:lnSpc>
            </a:pPr>
            <a:r>
              <a:rPr lang="en-US" sz="9600" dirty="0">
                <a:solidFill>
                  <a:srgbClr val="8AABF2"/>
                </a:solidFill>
                <a:latin typeface="Marykate"/>
                <a:ea typeface="Marykate"/>
                <a:cs typeface="Marykate"/>
                <a:sym typeface="Marykate"/>
              </a:rPr>
              <a:t>VERDUNSTUNGSKÜHLUNG</a:t>
            </a:r>
          </a:p>
        </p:txBody>
      </p:sp>
      <p:sp>
        <p:nvSpPr>
          <p:cNvPr id="7" name="Textfeld 6">
            <a:extLst>
              <a:ext uri="{FF2B5EF4-FFF2-40B4-BE49-F238E27FC236}">
                <a16:creationId xmlns:a16="http://schemas.microsoft.com/office/drawing/2014/main" id="{B08E3868-E992-705B-C4FE-B3CAD666F833}"/>
              </a:ext>
            </a:extLst>
          </p:cNvPr>
          <p:cNvSpPr txBox="1"/>
          <p:nvPr/>
        </p:nvSpPr>
        <p:spPr>
          <a:xfrm>
            <a:off x="1977318" y="3924300"/>
            <a:ext cx="14541467" cy="3785652"/>
          </a:xfrm>
          <a:prstGeom prst="rect">
            <a:avLst/>
          </a:prstGeom>
          <a:noFill/>
        </p:spPr>
        <p:txBody>
          <a:bodyPr wrap="square">
            <a:spAutoFit/>
          </a:bodyPr>
          <a:lstStyle/>
          <a:p>
            <a:pPr>
              <a:lnSpc>
                <a:spcPts val="4759"/>
              </a:lnSpc>
            </a:pPr>
            <a:r>
              <a:rPr lang="de-DE" sz="4400" b="1">
                <a:latin typeface="KG Primary Penmanship"/>
                <a:ea typeface="KG Primary Penmanship"/>
                <a:cs typeface="KG Primary Penmanship"/>
                <a:sym typeface="KG Primary Penmanship"/>
              </a:rPr>
              <a:t>Das führt zur sogenannten Verdunstungskühlung:</a:t>
            </a:r>
          </a:p>
          <a:p>
            <a:pPr>
              <a:lnSpc>
                <a:spcPts val="4759"/>
              </a:lnSpc>
            </a:pPr>
            <a:endParaRPr lang="de-DE" sz="4400">
              <a:latin typeface="KG Primary Penmanship"/>
              <a:ea typeface="KG Primary Penmanship"/>
              <a:cs typeface="KG Primary Penmanship"/>
              <a:sym typeface="KG Primary Penmanship"/>
            </a:endParaRPr>
          </a:p>
          <a:p>
            <a:pPr>
              <a:lnSpc>
                <a:spcPts val="4759"/>
              </a:lnSpc>
            </a:pPr>
            <a:r>
              <a:rPr lang="de-DE" sz="4400">
                <a:latin typeface="KG Primary Penmanship"/>
                <a:ea typeface="KG Primary Penmanship"/>
                <a:cs typeface="KG Primary Penmanship"/>
                <a:sym typeface="KG Primary Penmanship"/>
              </a:rPr>
              <a:t>Die Energie, die zum Verdunsten benötigt wird, wird der Umgebung in Form von Wärme entnommen und die Umgebung kühlt sich ab.</a:t>
            </a:r>
          </a:p>
          <a:p>
            <a:pPr>
              <a:lnSpc>
                <a:spcPts val="4759"/>
              </a:lnSpc>
            </a:pPr>
            <a:endParaRPr lang="de-DE" sz="4400">
              <a:latin typeface="KG Primary Penmanship"/>
              <a:ea typeface="KG Primary Penmanship"/>
              <a:cs typeface="KG Primary Penmanship"/>
              <a:sym typeface="KG Primary Penmanship"/>
            </a:endParaRPr>
          </a:p>
          <a:p>
            <a:pPr>
              <a:lnSpc>
                <a:spcPts val="4759"/>
              </a:lnSpc>
            </a:pPr>
            <a:r>
              <a:rPr lang="de-DE" sz="4400">
                <a:latin typeface="KG Primary Penmanship"/>
                <a:ea typeface="KG Primary Penmanship"/>
                <a:cs typeface="KG Primary Penmanship"/>
                <a:sym typeface="KG Primary Penmanship"/>
              </a:rPr>
              <a:t>Wenn etwas verdunstet, wird es dort also kälter.</a:t>
            </a:r>
          </a:p>
        </p:txBody>
      </p:sp>
      <p:pic>
        <p:nvPicPr>
          <p:cNvPr id="1026" name="Picture 2" descr="Kalt - Kostenlose wetter-Icons">
            <a:extLst>
              <a:ext uri="{FF2B5EF4-FFF2-40B4-BE49-F238E27FC236}">
                <a16:creationId xmlns:a16="http://schemas.microsoft.com/office/drawing/2014/main" id="{BA8BC163-BA53-4915-12A0-A1CD34302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3161" y="2781300"/>
            <a:ext cx="1910839" cy="1910839"/>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55663C4C-3614-7CE0-0D5A-5B7123265424}"/>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p:cNvGrpSpPr/>
        <p:nvPr/>
      </p:nvGrpSpPr>
      <p:grpSpPr>
        <a:xfrm>
          <a:off x="0" y="0"/>
          <a:ext cx="0" cy="0"/>
          <a:chOff x="0" y="0"/>
          <a:chExt cx="0" cy="0"/>
        </a:xfrm>
      </p:grpSpPr>
      <p:grpSp>
        <p:nvGrpSpPr>
          <p:cNvPr id="2" name="Group 2"/>
          <p:cNvGrpSpPr/>
          <p:nvPr/>
        </p:nvGrpSpPr>
        <p:grpSpPr>
          <a:xfrm>
            <a:off x="1038133" y="1028700"/>
            <a:ext cx="16221167" cy="8229600"/>
            <a:chOff x="0" y="0"/>
            <a:chExt cx="4272241" cy="2167467"/>
          </a:xfrm>
        </p:grpSpPr>
        <p:sp>
          <p:nvSpPr>
            <p:cNvPr id="3" name="Freeform 3"/>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a:p>
          </p:txBody>
        </p:sp>
        <p:sp>
          <p:nvSpPr>
            <p:cNvPr id="4" name="TextBox 4"/>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529671" y="2743578"/>
            <a:ext cx="15238092" cy="3036793"/>
          </a:xfrm>
          <a:prstGeom prst="rect">
            <a:avLst/>
          </a:prstGeom>
        </p:spPr>
        <p:txBody>
          <a:bodyPr lIns="0" tIns="0" rIns="0" bIns="0" rtlCol="0" anchor="t">
            <a:spAutoFit/>
          </a:bodyPr>
          <a:lstStyle/>
          <a:p>
            <a:pPr algn="l">
              <a:lnSpc>
                <a:spcPts val="3408"/>
              </a:lnSpc>
            </a:pPr>
            <a:endParaRPr lang="en-US" sz="2434" dirty="0">
              <a:solidFill>
                <a:srgbClr val="000000"/>
              </a:solidFill>
              <a:latin typeface="Kaftus"/>
              <a:ea typeface="Kaftus"/>
              <a:cs typeface="Kaftus"/>
              <a:sym typeface="Kaftus"/>
            </a:endParaRPr>
          </a:p>
          <a:p>
            <a:pPr algn="l">
              <a:lnSpc>
                <a:spcPts val="3408"/>
              </a:lnSpc>
            </a:pPr>
            <a:endParaRPr lang="en-US" sz="2434" dirty="0">
              <a:solidFill>
                <a:srgbClr val="000000"/>
              </a:solidFill>
              <a:latin typeface="Kaftus"/>
              <a:ea typeface="Kaftus"/>
              <a:cs typeface="Kaftus"/>
              <a:sym typeface="Kaftus"/>
            </a:endParaRPr>
          </a:p>
          <a:p>
            <a:pPr algn="l">
              <a:lnSpc>
                <a:spcPts val="3408"/>
              </a:lnSpc>
            </a:pPr>
            <a:endParaRPr lang="en-US" sz="2434" dirty="0">
              <a:solidFill>
                <a:srgbClr val="000000"/>
              </a:solidFill>
              <a:latin typeface="Kaftus"/>
              <a:ea typeface="Kaftus"/>
              <a:cs typeface="Kaftus"/>
              <a:sym typeface="Kaftus"/>
            </a:endParaRPr>
          </a:p>
          <a:p>
            <a:pPr algn="l">
              <a:lnSpc>
                <a:spcPts val="3408"/>
              </a:lnSpc>
            </a:pPr>
            <a:endParaRPr lang="en-US" sz="2434" dirty="0">
              <a:solidFill>
                <a:srgbClr val="000000"/>
              </a:solidFill>
              <a:latin typeface="Kaftus"/>
              <a:ea typeface="Kaftus"/>
              <a:cs typeface="Kaftus"/>
              <a:sym typeface="Kaftus"/>
            </a:endParaRPr>
          </a:p>
          <a:p>
            <a:pPr algn="l">
              <a:lnSpc>
                <a:spcPts val="3408"/>
              </a:lnSpc>
            </a:pPr>
            <a:endParaRPr lang="en-US" sz="2434" dirty="0">
              <a:solidFill>
                <a:srgbClr val="000000"/>
              </a:solidFill>
              <a:latin typeface="Kaftus"/>
              <a:ea typeface="Kaftus"/>
              <a:cs typeface="Kaftus"/>
              <a:sym typeface="Kaftus"/>
            </a:endParaRPr>
          </a:p>
          <a:p>
            <a:pPr algn="l">
              <a:lnSpc>
                <a:spcPts val="3408"/>
              </a:lnSpc>
            </a:pPr>
            <a:endParaRPr lang="en-US" sz="2434" dirty="0">
              <a:solidFill>
                <a:srgbClr val="000000"/>
              </a:solidFill>
              <a:latin typeface="Kaftus"/>
              <a:ea typeface="Kaftus"/>
              <a:cs typeface="Kaftus"/>
              <a:sym typeface="Kaftus"/>
            </a:endParaRPr>
          </a:p>
          <a:p>
            <a:pPr algn="l">
              <a:lnSpc>
                <a:spcPts val="3408"/>
              </a:lnSpc>
            </a:pPr>
            <a:endParaRPr lang="en-US" sz="2434" dirty="0">
              <a:solidFill>
                <a:srgbClr val="000000"/>
              </a:solidFill>
              <a:latin typeface="Kaftus"/>
              <a:ea typeface="Kaftus"/>
              <a:cs typeface="Kaftus"/>
              <a:sym typeface="Kaftus"/>
            </a:endParaRPr>
          </a:p>
        </p:txBody>
      </p:sp>
      <p:sp>
        <p:nvSpPr>
          <p:cNvPr id="11" name="TextBox 11"/>
          <p:cNvSpPr txBox="1"/>
          <p:nvPr/>
        </p:nvSpPr>
        <p:spPr>
          <a:xfrm>
            <a:off x="1917733" y="1028700"/>
            <a:ext cx="14541467" cy="2786340"/>
          </a:xfrm>
          <a:prstGeom prst="rect">
            <a:avLst/>
          </a:prstGeom>
        </p:spPr>
        <p:txBody>
          <a:bodyPr lIns="0" tIns="0" rIns="0" bIns="0" rtlCol="0" anchor="t">
            <a:spAutoFit/>
          </a:bodyPr>
          <a:lstStyle/>
          <a:p>
            <a:pPr algn="ctr">
              <a:lnSpc>
                <a:spcPts val="11439"/>
              </a:lnSpc>
            </a:pPr>
            <a:r>
              <a:rPr lang="en-US" sz="8800" dirty="0">
                <a:solidFill>
                  <a:srgbClr val="8AABF2"/>
                </a:solidFill>
                <a:latin typeface="Marykate"/>
                <a:ea typeface="Marykate"/>
                <a:cs typeface="Marykate"/>
                <a:sym typeface="Marykate"/>
              </a:rPr>
              <a:t>UNTERSCHIED</a:t>
            </a:r>
          </a:p>
          <a:p>
            <a:pPr algn="ctr">
              <a:lnSpc>
                <a:spcPts val="11439"/>
              </a:lnSpc>
            </a:pPr>
            <a:r>
              <a:rPr lang="en-US" sz="8800" dirty="0">
                <a:solidFill>
                  <a:srgbClr val="8AABF2"/>
                </a:solidFill>
                <a:latin typeface="Marykate"/>
                <a:ea typeface="Marykate"/>
                <a:cs typeface="Marykate"/>
                <a:sym typeface="Marykate"/>
              </a:rPr>
              <a:t>VERDAMPFEN / VERDUNSTEN</a:t>
            </a:r>
          </a:p>
        </p:txBody>
      </p:sp>
      <p:cxnSp>
        <p:nvCxnSpPr>
          <p:cNvPr id="13" name="Gerade Verbindung 12">
            <a:extLst>
              <a:ext uri="{FF2B5EF4-FFF2-40B4-BE49-F238E27FC236}">
                <a16:creationId xmlns:a16="http://schemas.microsoft.com/office/drawing/2014/main" id="{84BE5857-A723-789E-3BDB-F4A243BC36E8}"/>
              </a:ext>
            </a:extLst>
          </p:cNvPr>
          <p:cNvCxnSpPr>
            <a:cxnSpLocks/>
          </p:cNvCxnSpPr>
          <p:nvPr/>
        </p:nvCxnSpPr>
        <p:spPr>
          <a:xfrm>
            <a:off x="9144000" y="4232106"/>
            <a:ext cx="0" cy="4797594"/>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8D4CEC50-D239-2002-3737-46A6797D9BC1}"/>
              </a:ext>
            </a:extLst>
          </p:cNvPr>
          <p:cNvSpPr txBox="1"/>
          <p:nvPr/>
        </p:nvSpPr>
        <p:spPr>
          <a:xfrm>
            <a:off x="1828800" y="4381500"/>
            <a:ext cx="6649791" cy="3801041"/>
          </a:xfrm>
          <a:prstGeom prst="rect">
            <a:avLst/>
          </a:prstGeom>
          <a:noFill/>
        </p:spPr>
        <p:txBody>
          <a:bodyPr wrap="square">
            <a:spAutoFit/>
          </a:bodyPr>
          <a:lstStyle/>
          <a:p>
            <a:pPr marL="571500" indent="-571500">
              <a:lnSpc>
                <a:spcPts val="4759"/>
              </a:lnSpc>
              <a:buFont typeface="Arial" panose="020B0604020202020204" pitchFamily="34" charset="0"/>
              <a:buChar char="•"/>
            </a:pPr>
            <a:r>
              <a:rPr lang="de-DE" sz="4400" dirty="0">
                <a:latin typeface="KG Primary Penmanship"/>
                <a:ea typeface="KG Primary Penmanship"/>
                <a:cs typeface="KG Primary Penmanship"/>
                <a:sym typeface="KG Primary Penmanship"/>
              </a:rPr>
              <a:t>läuft sehr schnell ab</a:t>
            </a:r>
          </a:p>
          <a:p>
            <a:pPr marL="571500" indent="-571500">
              <a:lnSpc>
                <a:spcPts val="4759"/>
              </a:lnSpc>
              <a:buFont typeface="Arial" panose="020B0604020202020204" pitchFamily="34" charset="0"/>
              <a:buChar char="•"/>
            </a:pPr>
            <a:r>
              <a:rPr lang="de-DE" sz="4400" dirty="0">
                <a:latin typeface="KG Primary Penmanship"/>
                <a:ea typeface="KG Primary Penmanship"/>
                <a:cs typeface="KG Primary Penmanship"/>
                <a:sym typeface="KG Primary Penmanship"/>
              </a:rPr>
              <a:t>viel Energie nötig, z.B. vom Herd </a:t>
            </a:r>
          </a:p>
          <a:p>
            <a:pPr marL="571500" indent="-571500">
              <a:lnSpc>
                <a:spcPts val="4759"/>
              </a:lnSpc>
              <a:buFont typeface="Arial" panose="020B0604020202020204" pitchFamily="34" charset="0"/>
              <a:buChar char="•"/>
            </a:pPr>
            <a:r>
              <a:rPr lang="de-DE" sz="4400" dirty="0">
                <a:latin typeface="KG Primary Penmanship"/>
                <a:ea typeface="KG Primary Penmanship"/>
                <a:cs typeface="KG Primary Penmanship"/>
                <a:sym typeface="KG Primary Penmanship"/>
              </a:rPr>
              <a:t>Temperatur über 100°C</a:t>
            </a:r>
          </a:p>
          <a:p>
            <a:pPr marL="571500" indent="-571500">
              <a:lnSpc>
                <a:spcPts val="4759"/>
              </a:lnSpc>
              <a:buFont typeface="Arial" panose="020B0604020202020204" pitchFamily="34" charset="0"/>
              <a:buChar char="•"/>
            </a:pPr>
            <a:r>
              <a:rPr lang="de-DE" sz="4400" dirty="0">
                <a:latin typeface="KG Primary Penmanship"/>
                <a:ea typeface="KG Primary Penmanship"/>
                <a:cs typeface="KG Primary Penmanship"/>
                <a:sym typeface="KG Primary Penmanship"/>
              </a:rPr>
              <a:t>viele Wasserteilchen werden gleichzeitig in schnelle Bewegung versetzt</a:t>
            </a:r>
          </a:p>
        </p:txBody>
      </p:sp>
      <p:sp>
        <p:nvSpPr>
          <p:cNvPr id="7" name="Textfeld 6">
            <a:extLst>
              <a:ext uri="{FF2B5EF4-FFF2-40B4-BE49-F238E27FC236}">
                <a16:creationId xmlns:a16="http://schemas.microsoft.com/office/drawing/2014/main" id="{D6ED2AD0-DAF4-0962-96AF-AE8A238B71FB}"/>
              </a:ext>
            </a:extLst>
          </p:cNvPr>
          <p:cNvSpPr txBox="1"/>
          <p:nvPr/>
        </p:nvSpPr>
        <p:spPr>
          <a:xfrm>
            <a:off x="10367716" y="4232106"/>
            <a:ext cx="6777284" cy="4416594"/>
          </a:xfrm>
          <a:prstGeom prst="rect">
            <a:avLst/>
          </a:prstGeom>
          <a:noFill/>
        </p:spPr>
        <p:txBody>
          <a:bodyPr wrap="square">
            <a:spAutoFit/>
          </a:bodyPr>
          <a:lstStyle/>
          <a:p>
            <a:pPr marL="571500" indent="-571500">
              <a:lnSpc>
                <a:spcPts val="4759"/>
              </a:lnSpc>
              <a:buFont typeface="Arial" panose="020B0604020202020204" pitchFamily="34" charset="0"/>
              <a:buChar char="•"/>
            </a:pPr>
            <a:r>
              <a:rPr lang="de-DE" sz="4400" dirty="0">
                <a:latin typeface="KG Primary Penmanship"/>
                <a:ea typeface="KG Primary Penmanship"/>
                <a:cs typeface="KG Primary Penmanship"/>
                <a:sym typeface="KG Primary Penmanship"/>
              </a:rPr>
              <a:t>läuft langsam ab</a:t>
            </a:r>
          </a:p>
          <a:p>
            <a:pPr marL="571500" indent="-571500">
              <a:lnSpc>
                <a:spcPts val="4759"/>
              </a:lnSpc>
              <a:buFont typeface="Arial" panose="020B0604020202020204" pitchFamily="34" charset="0"/>
              <a:buChar char="•"/>
            </a:pPr>
            <a:r>
              <a:rPr lang="de-DE" sz="4400" dirty="0">
                <a:latin typeface="KG Primary Penmanship"/>
                <a:ea typeface="KG Primary Penmanship"/>
                <a:cs typeface="KG Primary Penmanship"/>
                <a:sym typeface="KG Primary Penmanship"/>
              </a:rPr>
              <a:t>es reicht Energie aus der Umgebung  </a:t>
            </a:r>
          </a:p>
          <a:p>
            <a:pPr marL="571500" indent="-571500">
              <a:lnSpc>
                <a:spcPts val="4759"/>
              </a:lnSpc>
              <a:buFont typeface="Arial" panose="020B0604020202020204" pitchFamily="34" charset="0"/>
              <a:buChar char="•"/>
            </a:pPr>
            <a:r>
              <a:rPr lang="de-DE" sz="4400" dirty="0">
                <a:latin typeface="KG Primary Penmanship"/>
                <a:ea typeface="KG Primary Penmanship"/>
                <a:cs typeface="KG Primary Penmanship"/>
                <a:sym typeface="KG Primary Penmanship"/>
              </a:rPr>
              <a:t>Temperatur unter 100°C</a:t>
            </a:r>
          </a:p>
          <a:p>
            <a:pPr marL="571500" indent="-571500">
              <a:lnSpc>
                <a:spcPts val="4759"/>
              </a:lnSpc>
              <a:buFont typeface="Arial" panose="020B0604020202020204" pitchFamily="34" charset="0"/>
              <a:buChar char="•"/>
            </a:pPr>
            <a:r>
              <a:rPr lang="de-DE" sz="4400" dirty="0">
                <a:latin typeface="KG Primary Penmanship"/>
                <a:ea typeface="KG Primary Penmanship"/>
                <a:cs typeface="KG Primary Penmanship"/>
                <a:sym typeface="KG Primary Penmanship"/>
              </a:rPr>
              <a:t>nur die Teilchen an der Oberfläche des Wassers werden in Bewegung versetzt</a:t>
            </a:r>
          </a:p>
        </p:txBody>
      </p:sp>
      <p:sp>
        <p:nvSpPr>
          <p:cNvPr id="8" name="Textfeld 7">
            <a:extLst>
              <a:ext uri="{FF2B5EF4-FFF2-40B4-BE49-F238E27FC236}">
                <a16:creationId xmlns:a16="http://schemas.microsoft.com/office/drawing/2014/main" id="{968706E8-B78E-5E63-C3BB-22F20660B73B}"/>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884039"/>
            <a:ext cx="16221171" cy="8374261"/>
            <a:chOff x="0" y="-38100"/>
            <a:chExt cx="4272242" cy="2205567"/>
          </a:xfrm>
        </p:grpSpPr>
        <p:sp>
          <p:nvSpPr>
            <p:cNvPr id="3" name="Freeform 3"/>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dirty="0"/>
            </a:p>
          </p:txBody>
        </p:sp>
        <p:sp>
          <p:nvSpPr>
            <p:cNvPr id="4" name="TextBox 4"/>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sp>
        <p:nvSpPr>
          <p:cNvPr id="80" name="TextBox 80"/>
          <p:cNvSpPr txBox="1"/>
          <p:nvPr/>
        </p:nvSpPr>
        <p:spPr>
          <a:xfrm>
            <a:off x="1399972" y="1257300"/>
            <a:ext cx="15478621" cy="1368423"/>
          </a:xfrm>
          <a:prstGeom prst="rect">
            <a:avLst/>
          </a:prstGeom>
        </p:spPr>
        <p:txBody>
          <a:bodyPr lIns="0" tIns="0" rIns="0" bIns="0" rtlCol="0" anchor="t">
            <a:spAutoFit/>
          </a:bodyPr>
          <a:lstStyle/>
          <a:p>
            <a:pPr algn="ctr">
              <a:lnSpc>
                <a:spcPts val="10449"/>
              </a:lnSpc>
            </a:pPr>
            <a:r>
              <a:rPr lang="en-US" sz="9499" dirty="0">
                <a:solidFill>
                  <a:srgbClr val="8AABF2"/>
                </a:solidFill>
                <a:latin typeface="Marykate"/>
                <a:ea typeface="Marykate"/>
                <a:cs typeface="Marykate"/>
                <a:sym typeface="Marykate"/>
              </a:rPr>
              <a:t>VERDAMPFEN / VERDUNSTEN</a:t>
            </a:r>
          </a:p>
        </p:txBody>
      </p:sp>
      <p:cxnSp>
        <p:nvCxnSpPr>
          <p:cNvPr id="89" name="Gerade Verbindung 88">
            <a:extLst>
              <a:ext uri="{FF2B5EF4-FFF2-40B4-BE49-F238E27FC236}">
                <a16:creationId xmlns:a16="http://schemas.microsoft.com/office/drawing/2014/main" id="{DBAE5C5E-B8F7-82F0-B8D5-8C710D391510}"/>
              </a:ext>
            </a:extLst>
          </p:cNvPr>
          <p:cNvCxnSpPr/>
          <p:nvPr/>
        </p:nvCxnSpPr>
        <p:spPr>
          <a:xfrm>
            <a:off x="9143999" y="2743578"/>
            <a:ext cx="0" cy="6286122"/>
          </a:xfrm>
          <a:prstGeom prst="line">
            <a:avLst/>
          </a:prstGeom>
        </p:spPr>
        <p:style>
          <a:lnRef idx="1">
            <a:schemeClr val="accent1"/>
          </a:lnRef>
          <a:fillRef idx="0">
            <a:schemeClr val="accent1"/>
          </a:fillRef>
          <a:effectRef idx="0">
            <a:schemeClr val="accent1"/>
          </a:effectRef>
          <a:fontRef idx="minor">
            <a:schemeClr val="tx1"/>
          </a:fontRef>
        </p:style>
      </p:cxnSp>
      <p:sp>
        <p:nvSpPr>
          <p:cNvPr id="90" name="Freeform 5">
            <a:extLst>
              <a:ext uri="{FF2B5EF4-FFF2-40B4-BE49-F238E27FC236}">
                <a16:creationId xmlns:a16="http://schemas.microsoft.com/office/drawing/2014/main" id="{70B5A6AF-3CED-B343-1DE2-D7B6826F0453}"/>
              </a:ext>
            </a:extLst>
          </p:cNvPr>
          <p:cNvSpPr>
            <a:spLocks/>
          </p:cNvSpPr>
          <p:nvPr/>
        </p:nvSpPr>
        <p:spPr>
          <a:xfrm>
            <a:off x="9951853" y="5029644"/>
            <a:ext cx="1397091" cy="2555873"/>
          </a:xfrm>
          <a:custGeom>
            <a:avLst/>
            <a:gdLst/>
            <a:ahLst/>
            <a:cxnLst/>
            <a:rect l="l" t="t" r="r" b="b"/>
            <a:pathLst>
              <a:path w="2038933" h="3526457">
                <a:moveTo>
                  <a:pt x="0" y="0"/>
                </a:moveTo>
                <a:lnTo>
                  <a:pt x="2038933" y="0"/>
                </a:lnTo>
                <a:lnTo>
                  <a:pt x="2038933" y="3526457"/>
                </a:lnTo>
                <a:lnTo>
                  <a:pt x="0" y="352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91" name="AutoShape 6">
            <a:extLst>
              <a:ext uri="{FF2B5EF4-FFF2-40B4-BE49-F238E27FC236}">
                <a16:creationId xmlns:a16="http://schemas.microsoft.com/office/drawing/2014/main" id="{3149D3F5-4531-DFCA-6E5D-58DA5103AF1F}"/>
              </a:ext>
            </a:extLst>
          </p:cNvPr>
          <p:cNvSpPr>
            <a:spLocks/>
          </p:cNvSpPr>
          <p:nvPr/>
        </p:nvSpPr>
        <p:spPr>
          <a:xfrm flipV="1">
            <a:off x="10913691" y="4617810"/>
            <a:ext cx="1579299" cy="823668"/>
          </a:xfrm>
          <a:prstGeom prst="line">
            <a:avLst/>
          </a:prstGeom>
          <a:ln w="38100" cap="flat">
            <a:solidFill>
              <a:srgbClr val="000000"/>
            </a:solidFill>
            <a:prstDash val="solid"/>
            <a:headEnd type="none" w="sm" len="sm"/>
            <a:tailEnd type="none" w="sm" len="sm"/>
          </a:ln>
        </p:spPr>
        <p:txBody>
          <a:bodyPr/>
          <a:lstStyle/>
          <a:p>
            <a:endParaRPr lang="de-DE"/>
          </a:p>
        </p:txBody>
      </p:sp>
      <p:sp>
        <p:nvSpPr>
          <p:cNvPr id="92" name="AutoShape 7">
            <a:extLst>
              <a:ext uri="{FF2B5EF4-FFF2-40B4-BE49-F238E27FC236}">
                <a16:creationId xmlns:a16="http://schemas.microsoft.com/office/drawing/2014/main" id="{DBEBF9A0-F7BC-3AB5-EA72-3730815AD87E}"/>
              </a:ext>
            </a:extLst>
          </p:cNvPr>
          <p:cNvSpPr>
            <a:spLocks/>
          </p:cNvSpPr>
          <p:nvPr/>
        </p:nvSpPr>
        <p:spPr>
          <a:xfrm>
            <a:off x="10909361" y="5726738"/>
            <a:ext cx="1576165" cy="1161683"/>
          </a:xfrm>
          <a:prstGeom prst="line">
            <a:avLst/>
          </a:prstGeom>
          <a:ln w="38100" cap="flat">
            <a:solidFill>
              <a:srgbClr val="000000"/>
            </a:solidFill>
            <a:prstDash val="solid"/>
            <a:headEnd type="none" w="sm" len="sm"/>
            <a:tailEnd type="none" w="sm" len="sm"/>
          </a:ln>
        </p:spPr>
        <p:txBody>
          <a:bodyPr/>
          <a:lstStyle/>
          <a:p>
            <a:endParaRPr lang="de-DE"/>
          </a:p>
        </p:txBody>
      </p:sp>
      <p:sp>
        <p:nvSpPr>
          <p:cNvPr id="93" name="Oval 92">
            <a:extLst>
              <a:ext uri="{FF2B5EF4-FFF2-40B4-BE49-F238E27FC236}">
                <a16:creationId xmlns:a16="http://schemas.microsoft.com/office/drawing/2014/main" id="{CD2ED190-CAE9-6054-1AE0-3F7A4A49038C}"/>
              </a:ext>
            </a:extLst>
          </p:cNvPr>
          <p:cNvSpPr>
            <a:spLocks/>
          </p:cNvSpPr>
          <p:nvPr/>
        </p:nvSpPr>
        <p:spPr>
          <a:xfrm>
            <a:off x="12576384" y="5788338"/>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09" name="Gruppieren 108">
            <a:extLst>
              <a:ext uri="{FF2B5EF4-FFF2-40B4-BE49-F238E27FC236}">
                <a16:creationId xmlns:a16="http://schemas.microsoft.com/office/drawing/2014/main" id="{85BC9E66-8449-2B77-C736-963F35F6C46F}"/>
              </a:ext>
            </a:extLst>
          </p:cNvPr>
          <p:cNvGrpSpPr>
            <a:grpSpLocks/>
          </p:cNvGrpSpPr>
          <p:nvPr/>
        </p:nvGrpSpPr>
        <p:grpSpPr>
          <a:xfrm>
            <a:off x="15138082" y="3647530"/>
            <a:ext cx="1984893" cy="510863"/>
            <a:chOff x="12987872" y="3806506"/>
            <a:chExt cx="2896780" cy="704862"/>
          </a:xfrm>
        </p:grpSpPr>
        <p:sp>
          <p:nvSpPr>
            <p:cNvPr id="110" name="Pfeil nach oben 109">
              <a:extLst>
                <a:ext uri="{FF2B5EF4-FFF2-40B4-BE49-F238E27FC236}">
                  <a16:creationId xmlns:a16="http://schemas.microsoft.com/office/drawing/2014/main" id="{A12F43E8-3D79-AE6C-B4B0-DCF88791C1AB}"/>
                </a:ext>
              </a:extLst>
            </p:cNvPr>
            <p:cNvSpPr>
              <a:spLocks/>
            </p:cNvSpPr>
            <p:nvPr/>
          </p:nvSpPr>
          <p:spPr>
            <a:xfrm rot="13781274">
              <a:off x="14098084" y="2791556"/>
              <a:ext cx="609600" cy="2830023"/>
            </a:xfrm>
            <a:prstGeom prst="upArrow">
              <a:avLst>
                <a:gd name="adj1" fmla="val 62550"/>
                <a:gd name="adj2" fmla="val 50000"/>
              </a:avLst>
            </a:prstGeom>
            <a:solidFill>
              <a:srgbClr val="C000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1" name="Textfeld 110">
              <a:extLst>
                <a:ext uri="{FF2B5EF4-FFF2-40B4-BE49-F238E27FC236}">
                  <a16:creationId xmlns:a16="http://schemas.microsoft.com/office/drawing/2014/main" id="{87620C08-FDA1-1007-4363-BB731EB6C5B3}"/>
                </a:ext>
              </a:extLst>
            </p:cNvPr>
            <p:cNvSpPr txBox="1">
              <a:spLocks/>
            </p:cNvSpPr>
            <p:nvPr/>
          </p:nvSpPr>
          <p:spPr>
            <a:xfrm rot="19209339">
              <a:off x="13267525" y="3806506"/>
              <a:ext cx="2617127" cy="509585"/>
            </a:xfrm>
            <a:prstGeom prst="rect">
              <a:avLst/>
            </a:prstGeom>
            <a:noFill/>
          </p:spPr>
          <p:txBody>
            <a:bodyPr wrap="square" rtlCol="0">
              <a:spAutoFit/>
            </a:bodyPr>
            <a:lstStyle/>
            <a:p>
              <a:r>
                <a:rPr lang="de-DE" dirty="0">
                  <a:solidFill>
                    <a:schemeClr val="bg1"/>
                  </a:solidFill>
                </a:rPr>
                <a:t>Wärmeenergie</a:t>
              </a:r>
            </a:p>
          </p:txBody>
        </p:sp>
      </p:grpSp>
      <p:sp>
        <p:nvSpPr>
          <p:cNvPr id="113" name="Oval 112">
            <a:extLst>
              <a:ext uri="{FF2B5EF4-FFF2-40B4-BE49-F238E27FC236}">
                <a16:creationId xmlns:a16="http://schemas.microsoft.com/office/drawing/2014/main" id="{2971C8B5-1219-B4C6-5D6D-235E4A30807B}"/>
              </a:ext>
            </a:extLst>
          </p:cNvPr>
          <p:cNvSpPr>
            <a:spLocks/>
          </p:cNvSpPr>
          <p:nvPr/>
        </p:nvSpPr>
        <p:spPr>
          <a:xfrm>
            <a:off x="13093154" y="6031190"/>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4" name="Oval 113">
            <a:extLst>
              <a:ext uri="{FF2B5EF4-FFF2-40B4-BE49-F238E27FC236}">
                <a16:creationId xmlns:a16="http://schemas.microsoft.com/office/drawing/2014/main" id="{F8337464-2903-D4ED-376B-5F82DB8E6AD1}"/>
              </a:ext>
            </a:extLst>
          </p:cNvPr>
          <p:cNvSpPr>
            <a:spLocks/>
          </p:cNvSpPr>
          <p:nvPr/>
        </p:nvSpPr>
        <p:spPr>
          <a:xfrm>
            <a:off x="12811148" y="6359200"/>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5" name="Oval 114">
            <a:extLst>
              <a:ext uri="{FF2B5EF4-FFF2-40B4-BE49-F238E27FC236}">
                <a16:creationId xmlns:a16="http://schemas.microsoft.com/office/drawing/2014/main" id="{1910F06E-8137-8318-8427-5CD84BFDF7B3}"/>
              </a:ext>
            </a:extLst>
          </p:cNvPr>
          <p:cNvSpPr>
            <a:spLocks/>
          </p:cNvSpPr>
          <p:nvPr/>
        </p:nvSpPr>
        <p:spPr>
          <a:xfrm>
            <a:off x="13257603" y="6543850"/>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6" name="Oval 115">
            <a:extLst>
              <a:ext uri="{FF2B5EF4-FFF2-40B4-BE49-F238E27FC236}">
                <a16:creationId xmlns:a16="http://schemas.microsoft.com/office/drawing/2014/main" id="{93CACDA4-1646-F2BB-4D8E-AAC10561C93A}"/>
              </a:ext>
            </a:extLst>
          </p:cNvPr>
          <p:cNvSpPr>
            <a:spLocks/>
          </p:cNvSpPr>
          <p:nvPr/>
        </p:nvSpPr>
        <p:spPr>
          <a:xfrm rot="20370211">
            <a:off x="13653764" y="6856765"/>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8" name="Oval 117">
            <a:extLst>
              <a:ext uri="{FF2B5EF4-FFF2-40B4-BE49-F238E27FC236}">
                <a16:creationId xmlns:a16="http://schemas.microsoft.com/office/drawing/2014/main" id="{1406AFA0-2560-57C2-C9DD-C8E2AC0B4A10}"/>
              </a:ext>
            </a:extLst>
          </p:cNvPr>
          <p:cNvSpPr>
            <a:spLocks/>
          </p:cNvSpPr>
          <p:nvPr/>
        </p:nvSpPr>
        <p:spPr>
          <a:xfrm>
            <a:off x="13563948" y="6234861"/>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9" name="Oval 118">
            <a:extLst>
              <a:ext uri="{FF2B5EF4-FFF2-40B4-BE49-F238E27FC236}">
                <a16:creationId xmlns:a16="http://schemas.microsoft.com/office/drawing/2014/main" id="{2C44AEDD-FD54-DCA5-D83C-6DF1E0C8307F}"/>
              </a:ext>
            </a:extLst>
          </p:cNvPr>
          <p:cNvSpPr>
            <a:spLocks/>
          </p:cNvSpPr>
          <p:nvPr/>
        </p:nvSpPr>
        <p:spPr>
          <a:xfrm>
            <a:off x="13953296" y="6581968"/>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0" name="Oval 119">
            <a:extLst>
              <a:ext uri="{FF2B5EF4-FFF2-40B4-BE49-F238E27FC236}">
                <a16:creationId xmlns:a16="http://schemas.microsoft.com/office/drawing/2014/main" id="{B853427C-4AE7-68AC-D417-A70EB4514235}"/>
              </a:ext>
            </a:extLst>
          </p:cNvPr>
          <p:cNvSpPr>
            <a:spLocks/>
          </p:cNvSpPr>
          <p:nvPr/>
        </p:nvSpPr>
        <p:spPr>
          <a:xfrm>
            <a:off x="14396839" y="6676520"/>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1" name="Oval 120">
            <a:extLst>
              <a:ext uri="{FF2B5EF4-FFF2-40B4-BE49-F238E27FC236}">
                <a16:creationId xmlns:a16="http://schemas.microsoft.com/office/drawing/2014/main" id="{E3136421-6D8A-5910-6083-D083D2C2087D}"/>
              </a:ext>
            </a:extLst>
          </p:cNvPr>
          <p:cNvSpPr>
            <a:spLocks/>
          </p:cNvSpPr>
          <p:nvPr/>
        </p:nvSpPr>
        <p:spPr>
          <a:xfrm>
            <a:off x="14331377" y="6257684"/>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3" name="Oval 122">
            <a:extLst>
              <a:ext uri="{FF2B5EF4-FFF2-40B4-BE49-F238E27FC236}">
                <a16:creationId xmlns:a16="http://schemas.microsoft.com/office/drawing/2014/main" id="{ECF38F84-FE25-68F1-A183-50D9144FA39F}"/>
              </a:ext>
            </a:extLst>
          </p:cNvPr>
          <p:cNvSpPr>
            <a:spLocks/>
          </p:cNvSpPr>
          <p:nvPr/>
        </p:nvSpPr>
        <p:spPr>
          <a:xfrm>
            <a:off x="14303616" y="5525788"/>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4" name="Oval 123">
            <a:extLst>
              <a:ext uri="{FF2B5EF4-FFF2-40B4-BE49-F238E27FC236}">
                <a16:creationId xmlns:a16="http://schemas.microsoft.com/office/drawing/2014/main" id="{A85D4C44-ABE3-937B-9470-8F8AAAFD973D}"/>
              </a:ext>
            </a:extLst>
          </p:cNvPr>
          <p:cNvSpPr>
            <a:spLocks/>
          </p:cNvSpPr>
          <p:nvPr/>
        </p:nvSpPr>
        <p:spPr>
          <a:xfrm>
            <a:off x="13528382" y="5726738"/>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5" name="Oval 124">
            <a:extLst>
              <a:ext uri="{FF2B5EF4-FFF2-40B4-BE49-F238E27FC236}">
                <a16:creationId xmlns:a16="http://schemas.microsoft.com/office/drawing/2014/main" id="{02DE24D2-9AEB-AF6D-AE0A-BA213AF8DF58}"/>
              </a:ext>
            </a:extLst>
          </p:cNvPr>
          <p:cNvSpPr>
            <a:spLocks/>
          </p:cNvSpPr>
          <p:nvPr/>
        </p:nvSpPr>
        <p:spPr>
          <a:xfrm>
            <a:off x="14021971" y="5919612"/>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6" name="Oval 125">
            <a:extLst>
              <a:ext uri="{FF2B5EF4-FFF2-40B4-BE49-F238E27FC236}">
                <a16:creationId xmlns:a16="http://schemas.microsoft.com/office/drawing/2014/main" id="{F61936EF-8A30-18B7-CD23-14705DABD241}"/>
              </a:ext>
            </a:extLst>
          </p:cNvPr>
          <p:cNvSpPr>
            <a:spLocks/>
          </p:cNvSpPr>
          <p:nvPr/>
        </p:nvSpPr>
        <p:spPr>
          <a:xfrm>
            <a:off x="14598247" y="5844399"/>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7" name="Oval 126">
            <a:extLst>
              <a:ext uri="{FF2B5EF4-FFF2-40B4-BE49-F238E27FC236}">
                <a16:creationId xmlns:a16="http://schemas.microsoft.com/office/drawing/2014/main" id="{9FD40B5B-126F-CCA9-DD96-B22BE191E059}"/>
              </a:ext>
            </a:extLst>
          </p:cNvPr>
          <p:cNvSpPr>
            <a:spLocks/>
          </p:cNvSpPr>
          <p:nvPr/>
        </p:nvSpPr>
        <p:spPr>
          <a:xfrm>
            <a:off x="14948318" y="5530221"/>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9" name="Oval 128">
            <a:extLst>
              <a:ext uri="{FF2B5EF4-FFF2-40B4-BE49-F238E27FC236}">
                <a16:creationId xmlns:a16="http://schemas.microsoft.com/office/drawing/2014/main" id="{C4CEBA19-B168-873E-6062-D25DE0A758EF}"/>
              </a:ext>
            </a:extLst>
          </p:cNvPr>
          <p:cNvSpPr>
            <a:spLocks/>
          </p:cNvSpPr>
          <p:nvPr/>
        </p:nvSpPr>
        <p:spPr>
          <a:xfrm>
            <a:off x="14789400" y="6195750"/>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8" name="Grafik 107" descr="Lupe mit einfarbiger Füllung">
            <a:extLst>
              <a:ext uri="{FF2B5EF4-FFF2-40B4-BE49-F238E27FC236}">
                <a16:creationId xmlns:a16="http://schemas.microsoft.com/office/drawing/2014/main" id="{F1939E38-4073-2D9E-8F97-712D6F28B6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58674" y="3297428"/>
            <a:ext cx="5691193" cy="6019800"/>
          </a:xfrm>
          <a:prstGeom prst="rect">
            <a:avLst/>
          </a:prstGeom>
        </p:spPr>
      </p:pic>
      <p:sp>
        <p:nvSpPr>
          <p:cNvPr id="27" name="Freeform 5">
            <a:extLst>
              <a:ext uri="{FF2B5EF4-FFF2-40B4-BE49-F238E27FC236}">
                <a16:creationId xmlns:a16="http://schemas.microsoft.com/office/drawing/2014/main" id="{20A0119B-14B4-B634-704A-F8CB37122B4C}"/>
              </a:ext>
            </a:extLst>
          </p:cNvPr>
          <p:cNvSpPr>
            <a:spLocks/>
          </p:cNvSpPr>
          <p:nvPr/>
        </p:nvSpPr>
        <p:spPr>
          <a:xfrm>
            <a:off x="1842319" y="4970716"/>
            <a:ext cx="1397091" cy="2555873"/>
          </a:xfrm>
          <a:custGeom>
            <a:avLst/>
            <a:gdLst/>
            <a:ahLst/>
            <a:cxnLst/>
            <a:rect l="l" t="t" r="r" b="b"/>
            <a:pathLst>
              <a:path w="2038933" h="3526457">
                <a:moveTo>
                  <a:pt x="0" y="0"/>
                </a:moveTo>
                <a:lnTo>
                  <a:pt x="2038933" y="0"/>
                </a:lnTo>
                <a:lnTo>
                  <a:pt x="2038933" y="3526457"/>
                </a:lnTo>
                <a:lnTo>
                  <a:pt x="0" y="352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28" name="AutoShape 6">
            <a:extLst>
              <a:ext uri="{FF2B5EF4-FFF2-40B4-BE49-F238E27FC236}">
                <a16:creationId xmlns:a16="http://schemas.microsoft.com/office/drawing/2014/main" id="{12A1EFFB-98D8-40FB-0358-EE4F437058E6}"/>
              </a:ext>
            </a:extLst>
          </p:cNvPr>
          <p:cNvSpPr>
            <a:spLocks/>
          </p:cNvSpPr>
          <p:nvPr/>
        </p:nvSpPr>
        <p:spPr>
          <a:xfrm flipV="1">
            <a:off x="2804157" y="4558882"/>
            <a:ext cx="1579299" cy="823668"/>
          </a:xfrm>
          <a:prstGeom prst="line">
            <a:avLst/>
          </a:prstGeom>
          <a:ln w="38100" cap="flat">
            <a:solidFill>
              <a:srgbClr val="000000"/>
            </a:solidFill>
            <a:prstDash val="solid"/>
            <a:headEnd type="none" w="sm" len="sm"/>
            <a:tailEnd type="none" w="sm" len="sm"/>
          </a:ln>
        </p:spPr>
        <p:txBody>
          <a:bodyPr/>
          <a:lstStyle/>
          <a:p>
            <a:endParaRPr lang="de-DE"/>
          </a:p>
        </p:txBody>
      </p:sp>
      <p:sp>
        <p:nvSpPr>
          <p:cNvPr id="29" name="AutoShape 7">
            <a:extLst>
              <a:ext uri="{FF2B5EF4-FFF2-40B4-BE49-F238E27FC236}">
                <a16:creationId xmlns:a16="http://schemas.microsoft.com/office/drawing/2014/main" id="{CDB6C1C0-50EE-A636-25BB-3412DA16BED8}"/>
              </a:ext>
            </a:extLst>
          </p:cNvPr>
          <p:cNvSpPr>
            <a:spLocks/>
          </p:cNvSpPr>
          <p:nvPr/>
        </p:nvSpPr>
        <p:spPr>
          <a:xfrm>
            <a:off x="2799827" y="5667810"/>
            <a:ext cx="1576165" cy="1161683"/>
          </a:xfrm>
          <a:prstGeom prst="line">
            <a:avLst/>
          </a:prstGeom>
          <a:ln w="38100" cap="flat">
            <a:solidFill>
              <a:srgbClr val="000000"/>
            </a:solidFill>
            <a:prstDash val="solid"/>
            <a:headEnd type="none" w="sm" len="sm"/>
            <a:tailEnd type="none" w="sm" len="sm"/>
          </a:ln>
        </p:spPr>
        <p:txBody>
          <a:bodyPr/>
          <a:lstStyle/>
          <a:p>
            <a:endParaRPr lang="de-DE"/>
          </a:p>
        </p:txBody>
      </p:sp>
      <p:sp>
        <p:nvSpPr>
          <p:cNvPr id="30" name="Oval 29">
            <a:extLst>
              <a:ext uri="{FF2B5EF4-FFF2-40B4-BE49-F238E27FC236}">
                <a16:creationId xmlns:a16="http://schemas.microsoft.com/office/drawing/2014/main" id="{2367D321-0681-FA72-CD57-B7DE46B100C4}"/>
              </a:ext>
            </a:extLst>
          </p:cNvPr>
          <p:cNvSpPr>
            <a:spLocks/>
          </p:cNvSpPr>
          <p:nvPr/>
        </p:nvSpPr>
        <p:spPr>
          <a:xfrm>
            <a:off x="4466850" y="5729410"/>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31" name="Gruppieren 30">
            <a:extLst>
              <a:ext uri="{FF2B5EF4-FFF2-40B4-BE49-F238E27FC236}">
                <a16:creationId xmlns:a16="http://schemas.microsoft.com/office/drawing/2014/main" id="{E58AF258-1C5E-24E3-53AE-73081FE4B130}"/>
              </a:ext>
            </a:extLst>
          </p:cNvPr>
          <p:cNvGrpSpPr>
            <a:grpSpLocks/>
          </p:cNvGrpSpPr>
          <p:nvPr/>
        </p:nvGrpSpPr>
        <p:grpSpPr>
          <a:xfrm rot="6397278">
            <a:off x="5949217" y="8045514"/>
            <a:ext cx="1867054" cy="557481"/>
            <a:chOff x="12987872" y="3806506"/>
            <a:chExt cx="2896780" cy="704862"/>
          </a:xfrm>
        </p:grpSpPr>
        <p:sp>
          <p:nvSpPr>
            <p:cNvPr id="32" name="Pfeil nach oben 31">
              <a:extLst>
                <a:ext uri="{FF2B5EF4-FFF2-40B4-BE49-F238E27FC236}">
                  <a16:creationId xmlns:a16="http://schemas.microsoft.com/office/drawing/2014/main" id="{AF0BDC83-0B0B-27E4-A0B6-2D48161D2C7C}"/>
                </a:ext>
              </a:extLst>
            </p:cNvPr>
            <p:cNvSpPr>
              <a:spLocks/>
            </p:cNvSpPr>
            <p:nvPr/>
          </p:nvSpPr>
          <p:spPr>
            <a:xfrm rot="13781274">
              <a:off x="14098084" y="2791556"/>
              <a:ext cx="609600" cy="2830023"/>
            </a:xfrm>
            <a:prstGeom prst="upArrow">
              <a:avLst>
                <a:gd name="adj1" fmla="val 62550"/>
                <a:gd name="adj2" fmla="val 50000"/>
              </a:avLst>
            </a:prstGeom>
            <a:solidFill>
              <a:srgbClr val="C000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Textfeld 32">
              <a:extLst>
                <a:ext uri="{FF2B5EF4-FFF2-40B4-BE49-F238E27FC236}">
                  <a16:creationId xmlns:a16="http://schemas.microsoft.com/office/drawing/2014/main" id="{1940AEA3-123D-830E-A886-4BE24D51D7B1}"/>
                </a:ext>
              </a:extLst>
            </p:cNvPr>
            <p:cNvSpPr txBox="1">
              <a:spLocks/>
            </p:cNvSpPr>
            <p:nvPr/>
          </p:nvSpPr>
          <p:spPr>
            <a:xfrm rot="19209339">
              <a:off x="13267525" y="3806506"/>
              <a:ext cx="2617127" cy="509585"/>
            </a:xfrm>
            <a:prstGeom prst="rect">
              <a:avLst/>
            </a:prstGeom>
            <a:noFill/>
          </p:spPr>
          <p:txBody>
            <a:bodyPr wrap="square" rtlCol="0">
              <a:spAutoFit/>
            </a:bodyPr>
            <a:lstStyle/>
            <a:p>
              <a:r>
                <a:rPr lang="de-DE" dirty="0">
                  <a:solidFill>
                    <a:schemeClr val="bg1"/>
                  </a:solidFill>
                </a:rPr>
                <a:t>Wärmeenergie</a:t>
              </a:r>
            </a:p>
          </p:txBody>
        </p:sp>
      </p:grpSp>
      <p:sp>
        <p:nvSpPr>
          <p:cNvPr id="34" name="Oval 33">
            <a:extLst>
              <a:ext uri="{FF2B5EF4-FFF2-40B4-BE49-F238E27FC236}">
                <a16:creationId xmlns:a16="http://schemas.microsoft.com/office/drawing/2014/main" id="{69F18814-DA23-60EE-0483-543D735E07CE}"/>
              </a:ext>
            </a:extLst>
          </p:cNvPr>
          <p:cNvSpPr>
            <a:spLocks/>
          </p:cNvSpPr>
          <p:nvPr/>
        </p:nvSpPr>
        <p:spPr>
          <a:xfrm>
            <a:off x="4983620" y="5972262"/>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5" name="Oval 34">
            <a:extLst>
              <a:ext uri="{FF2B5EF4-FFF2-40B4-BE49-F238E27FC236}">
                <a16:creationId xmlns:a16="http://schemas.microsoft.com/office/drawing/2014/main" id="{018FAE38-FB49-D391-FFCB-D9E8E9566A4F}"/>
              </a:ext>
            </a:extLst>
          </p:cNvPr>
          <p:cNvSpPr>
            <a:spLocks/>
          </p:cNvSpPr>
          <p:nvPr/>
        </p:nvSpPr>
        <p:spPr>
          <a:xfrm>
            <a:off x="4701614" y="6300272"/>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6" name="Oval 35">
            <a:extLst>
              <a:ext uri="{FF2B5EF4-FFF2-40B4-BE49-F238E27FC236}">
                <a16:creationId xmlns:a16="http://schemas.microsoft.com/office/drawing/2014/main" id="{445D4350-E146-0F08-8321-A344E40B8F9E}"/>
              </a:ext>
            </a:extLst>
          </p:cNvPr>
          <p:cNvSpPr>
            <a:spLocks/>
          </p:cNvSpPr>
          <p:nvPr/>
        </p:nvSpPr>
        <p:spPr>
          <a:xfrm>
            <a:off x="5148069" y="6484922"/>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7" name="Oval 36">
            <a:extLst>
              <a:ext uri="{FF2B5EF4-FFF2-40B4-BE49-F238E27FC236}">
                <a16:creationId xmlns:a16="http://schemas.microsoft.com/office/drawing/2014/main" id="{A9DAB5F6-009D-DC6A-3013-5FBA421A1C93}"/>
              </a:ext>
            </a:extLst>
          </p:cNvPr>
          <p:cNvSpPr>
            <a:spLocks/>
          </p:cNvSpPr>
          <p:nvPr/>
        </p:nvSpPr>
        <p:spPr>
          <a:xfrm rot="20370211">
            <a:off x="5544230" y="6797837"/>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Oval 37">
            <a:extLst>
              <a:ext uri="{FF2B5EF4-FFF2-40B4-BE49-F238E27FC236}">
                <a16:creationId xmlns:a16="http://schemas.microsoft.com/office/drawing/2014/main" id="{A4ADC888-AD65-BD86-E1F9-80485EC8F0E2}"/>
              </a:ext>
            </a:extLst>
          </p:cNvPr>
          <p:cNvSpPr>
            <a:spLocks/>
          </p:cNvSpPr>
          <p:nvPr/>
        </p:nvSpPr>
        <p:spPr>
          <a:xfrm>
            <a:off x="5454414" y="6175933"/>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Oval 38">
            <a:extLst>
              <a:ext uri="{FF2B5EF4-FFF2-40B4-BE49-F238E27FC236}">
                <a16:creationId xmlns:a16="http://schemas.microsoft.com/office/drawing/2014/main" id="{512481B1-4382-B302-B6FD-4948CE76156E}"/>
              </a:ext>
            </a:extLst>
          </p:cNvPr>
          <p:cNvSpPr>
            <a:spLocks/>
          </p:cNvSpPr>
          <p:nvPr/>
        </p:nvSpPr>
        <p:spPr>
          <a:xfrm>
            <a:off x="5843762" y="6523040"/>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0" name="Oval 39">
            <a:extLst>
              <a:ext uri="{FF2B5EF4-FFF2-40B4-BE49-F238E27FC236}">
                <a16:creationId xmlns:a16="http://schemas.microsoft.com/office/drawing/2014/main" id="{2E89C9FA-4EBF-2DAC-7913-F77018C9DC54}"/>
              </a:ext>
            </a:extLst>
          </p:cNvPr>
          <p:cNvSpPr>
            <a:spLocks/>
          </p:cNvSpPr>
          <p:nvPr/>
        </p:nvSpPr>
        <p:spPr>
          <a:xfrm>
            <a:off x="6287305" y="6617592"/>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1" name="Oval 40">
            <a:extLst>
              <a:ext uri="{FF2B5EF4-FFF2-40B4-BE49-F238E27FC236}">
                <a16:creationId xmlns:a16="http://schemas.microsoft.com/office/drawing/2014/main" id="{197358A6-A7D3-E3E2-1ADD-AA34AC6946A9}"/>
              </a:ext>
            </a:extLst>
          </p:cNvPr>
          <p:cNvSpPr>
            <a:spLocks/>
          </p:cNvSpPr>
          <p:nvPr/>
        </p:nvSpPr>
        <p:spPr>
          <a:xfrm>
            <a:off x="6221843" y="6198756"/>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Oval 41">
            <a:extLst>
              <a:ext uri="{FF2B5EF4-FFF2-40B4-BE49-F238E27FC236}">
                <a16:creationId xmlns:a16="http://schemas.microsoft.com/office/drawing/2014/main" id="{D1DBA13C-9B04-9C72-8C41-5F711E60E692}"/>
              </a:ext>
            </a:extLst>
          </p:cNvPr>
          <p:cNvSpPr>
            <a:spLocks/>
          </p:cNvSpPr>
          <p:nvPr/>
        </p:nvSpPr>
        <p:spPr>
          <a:xfrm>
            <a:off x="6194082" y="5466860"/>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Oval 42">
            <a:extLst>
              <a:ext uri="{FF2B5EF4-FFF2-40B4-BE49-F238E27FC236}">
                <a16:creationId xmlns:a16="http://schemas.microsoft.com/office/drawing/2014/main" id="{A7E22266-BDF1-CF5C-9D90-1D8D4F79EF13}"/>
              </a:ext>
            </a:extLst>
          </p:cNvPr>
          <p:cNvSpPr>
            <a:spLocks/>
          </p:cNvSpPr>
          <p:nvPr/>
        </p:nvSpPr>
        <p:spPr>
          <a:xfrm>
            <a:off x="5418848" y="5667810"/>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 name="Oval 43">
            <a:extLst>
              <a:ext uri="{FF2B5EF4-FFF2-40B4-BE49-F238E27FC236}">
                <a16:creationId xmlns:a16="http://schemas.microsoft.com/office/drawing/2014/main" id="{791382D4-2E12-C472-92A7-3BC1C1642FE1}"/>
              </a:ext>
            </a:extLst>
          </p:cNvPr>
          <p:cNvSpPr>
            <a:spLocks/>
          </p:cNvSpPr>
          <p:nvPr/>
        </p:nvSpPr>
        <p:spPr>
          <a:xfrm>
            <a:off x="5912437" y="5860684"/>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5" name="Oval 44">
            <a:extLst>
              <a:ext uri="{FF2B5EF4-FFF2-40B4-BE49-F238E27FC236}">
                <a16:creationId xmlns:a16="http://schemas.microsoft.com/office/drawing/2014/main" id="{5BE7595E-E2B0-C6A4-792A-6305490435BB}"/>
              </a:ext>
            </a:extLst>
          </p:cNvPr>
          <p:cNvSpPr>
            <a:spLocks/>
          </p:cNvSpPr>
          <p:nvPr/>
        </p:nvSpPr>
        <p:spPr>
          <a:xfrm>
            <a:off x="6488713" y="5785471"/>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Oval 45">
            <a:extLst>
              <a:ext uri="{FF2B5EF4-FFF2-40B4-BE49-F238E27FC236}">
                <a16:creationId xmlns:a16="http://schemas.microsoft.com/office/drawing/2014/main" id="{BD835733-BF92-7E6F-4EC5-EC2D7835195B}"/>
              </a:ext>
            </a:extLst>
          </p:cNvPr>
          <p:cNvSpPr>
            <a:spLocks/>
          </p:cNvSpPr>
          <p:nvPr/>
        </p:nvSpPr>
        <p:spPr>
          <a:xfrm>
            <a:off x="6838784" y="5471293"/>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7" name="Oval 46">
            <a:extLst>
              <a:ext uri="{FF2B5EF4-FFF2-40B4-BE49-F238E27FC236}">
                <a16:creationId xmlns:a16="http://schemas.microsoft.com/office/drawing/2014/main" id="{3F2F1CB7-8818-0D87-CF70-91B03F9D2CF2}"/>
              </a:ext>
            </a:extLst>
          </p:cNvPr>
          <p:cNvSpPr>
            <a:spLocks/>
          </p:cNvSpPr>
          <p:nvPr/>
        </p:nvSpPr>
        <p:spPr>
          <a:xfrm>
            <a:off x="6679866" y="6136822"/>
            <a:ext cx="261064" cy="2761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8" name="Grafik 47" descr="Lupe mit einfarbiger Füllung">
            <a:extLst>
              <a:ext uri="{FF2B5EF4-FFF2-40B4-BE49-F238E27FC236}">
                <a16:creationId xmlns:a16="http://schemas.microsoft.com/office/drawing/2014/main" id="{5AE835DD-A97A-55B8-D034-0D713FBE35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9140" y="3238500"/>
            <a:ext cx="5691193" cy="6019800"/>
          </a:xfrm>
          <a:prstGeom prst="rect">
            <a:avLst/>
          </a:prstGeom>
        </p:spPr>
      </p:pic>
      <p:grpSp>
        <p:nvGrpSpPr>
          <p:cNvPr id="49" name="Gruppieren 48">
            <a:extLst>
              <a:ext uri="{FF2B5EF4-FFF2-40B4-BE49-F238E27FC236}">
                <a16:creationId xmlns:a16="http://schemas.microsoft.com/office/drawing/2014/main" id="{3D8240DE-70B1-921F-44F5-F5B3EBC5CADD}"/>
              </a:ext>
            </a:extLst>
          </p:cNvPr>
          <p:cNvGrpSpPr>
            <a:grpSpLocks/>
          </p:cNvGrpSpPr>
          <p:nvPr/>
        </p:nvGrpSpPr>
        <p:grpSpPr>
          <a:xfrm rot="7145205">
            <a:off x="5109442" y="8272084"/>
            <a:ext cx="1867054" cy="557482"/>
            <a:chOff x="12987872" y="3806505"/>
            <a:chExt cx="2896780" cy="704863"/>
          </a:xfrm>
        </p:grpSpPr>
        <p:sp>
          <p:nvSpPr>
            <p:cNvPr id="50" name="Pfeil nach oben 49">
              <a:extLst>
                <a:ext uri="{FF2B5EF4-FFF2-40B4-BE49-F238E27FC236}">
                  <a16:creationId xmlns:a16="http://schemas.microsoft.com/office/drawing/2014/main" id="{BDAB4216-503E-BB61-40CD-1356659AC28A}"/>
                </a:ext>
              </a:extLst>
            </p:cNvPr>
            <p:cNvSpPr>
              <a:spLocks/>
            </p:cNvSpPr>
            <p:nvPr/>
          </p:nvSpPr>
          <p:spPr>
            <a:xfrm rot="13781274">
              <a:off x="14098084" y="2791556"/>
              <a:ext cx="609600" cy="2830023"/>
            </a:xfrm>
            <a:prstGeom prst="upArrow">
              <a:avLst>
                <a:gd name="adj1" fmla="val 62550"/>
                <a:gd name="adj2" fmla="val 50000"/>
              </a:avLst>
            </a:prstGeom>
            <a:solidFill>
              <a:srgbClr val="C000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1" name="Textfeld 50">
              <a:extLst>
                <a:ext uri="{FF2B5EF4-FFF2-40B4-BE49-F238E27FC236}">
                  <a16:creationId xmlns:a16="http://schemas.microsoft.com/office/drawing/2014/main" id="{F94A04EF-2643-0AB2-7609-1818FBB510EA}"/>
                </a:ext>
              </a:extLst>
            </p:cNvPr>
            <p:cNvSpPr txBox="1">
              <a:spLocks/>
            </p:cNvSpPr>
            <p:nvPr/>
          </p:nvSpPr>
          <p:spPr>
            <a:xfrm rot="19209339">
              <a:off x="13267525" y="3806505"/>
              <a:ext cx="2617127" cy="509585"/>
            </a:xfrm>
            <a:prstGeom prst="rect">
              <a:avLst/>
            </a:prstGeom>
            <a:noFill/>
          </p:spPr>
          <p:txBody>
            <a:bodyPr wrap="square" rtlCol="0">
              <a:spAutoFit/>
            </a:bodyPr>
            <a:lstStyle/>
            <a:p>
              <a:r>
                <a:rPr lang="de-DE" dirty="0">
                  <a:solidFill>
                    <a:schemeClr val="bg1"/>
                  </a:solidFill>
                </a:rPr>
                <a:t>Wärmeenergie</a:t>
              </a:r>
            </a:p>
          </p:txBody>
        </p:sp>
      </p:grpSp>
      <p:grpSp>
        <p:nvGrpSpPr>
          <p:cNvPr id="52" name="Gruppieren 51">
            <a:extLst>
              <a:ext uri="{FF2B5EF4-FFF2-40B4-BE49-F238E27FC236}">
                <a16:creationId xmlns:a16="http://schemas.microsoft.com/office/drawing/2014/main" id="{3E00D710-37F6-2A04-A5B9-FB86E5BDFF87}"/>
              </a:ext>
            </a:extLst>
          </p:cNvPr>
          <p:cNvGrpSpPr>
            <a:grpSpLocks/>
          </p:cNvGrpSpPr>
          <p:nvPr/>
        </p:nvGrpSpPr>
        <p:grpSpPr>
          <a:xfrm rot="9845136">
            <a:off x="3181333" y="7854462"/>
            <a:ext cx="1824026" cy="509476"/>
            <a:chOff x="12987872" y="3867202"/>
            <a:chExt cx="2830023" cy="644166"/>
          </a:xfrm>
        </p:grpSpPr>
        <p:sp>
          <p:nvSpPr>
            <p:cNvPr id="53" name="Pfeil nach oben 52">
              <a:extLst>
                <a:ext uri="{FF2B5EF4-FFF2-40B4-BE49-F238E27FC236}">
                  <a16:creationId xmlns:a16="http://schemas.microsoft.com/office/drawing/2014/main" id="{7C23C62A-5BA6-47F0-DA45-E678738A21E4}"/>
                </a:ext>
              </a:extLst>
            </p:cNvPr>
            <p:cNvSpPr>
              <a:spLocks/>
            </p:cNvSpPr>
            <p:nvPr/>
          </p:nvSpPr>
          <p:spPr>
            <a:xfrm rot="13781274">
              <a:off x="14098084" y="2791556"/>
              <a:ext cx="609600" cy="2830023"/>
            </a:xfrm>
            <a:prstGeom prst="upArrow">
              <a:avLst>
                <a:gd name="adj1" fmla="val 62550"/>
                <a:gd name="adj2" fmla="val 50000"/>
              </a:avLst>
            </a:prstGeom>
            <a:solidFill>
              <a:srgbClr val="C000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Textfeld 53">
              <a:extLst>
                <a:ext uri="{FF2B5EF4-FFF2-40B4-BE49-F238E27FC236}">
                  <a16:creationId xmlns:a16="http://schemas.microsoft.com/office/drawing/2014/main" id="{71326EE7-23CC-379D-E418-E087A2E79C41}"/>
                </a:ext>
              </a:extLst>
            </p:cNvPr>
            <p:cNvSpPr txBox="1">
              <a:spLocks/>
            </p:cNvSpPr>
            <p:nvPr/>
          </p:nvSpPr>
          <p:spPr>
            <a:xfrm rot="8427743">
              <a:off x="13169079" y="3867202"/>
              <a:ext cx="2617127" cy="509586"/>
            </a:xfrm>
            <a:prstGeom prst="rect">
              <a:avLst/>
            </a:prstGeom>
            <a:noFill/>
          </p:spPr>
          <p:txBody>
            <a:bodyPr wrap="square" rtlCol="0">
              <a:spAutoFit/>
            </a:bodyPr>
            <a:lstStyle/>
            <a:p>
              <a:r>
                <a:rPr lang="de-DE" dirty="0">
                  <a:solidFill>
                    <a:schemeClr val="bg1"/>
                  </a:solidFill>
                </a:rPr>
                <a:t>Wärmeenergie</a:t>
              </a:r>
            </a:p>
          </p:txBody>
        </p:sp>
      </p:grpSp>
      <p:grpSp>
        <p:nvGrpSpPr>
          <p:cNvPr id="55" name="Gruppieren 54">
            <a:extLst>
              <a:ext uri="{FF2B5EF4-FFF2-40B4-BE49-F238E27FC236}">
                <a16:creationId xmlns:a16="http://schemas.microsoft.com/office/drawing/2014/main" id="{F14B9F5B-1817-393A-3CCD-EF39BB18C698}"/>
              </a:ext>
            </a:extLst>
          </p:cNvPr>
          <p:cNvGrpSpPr>
            <a:grpSpLocks/>
          </p:cNvGrpSpPr>
          <p:nvPr/>
        </p:nvGrpSpPr>
        <p:grpSpPr>
          <a:xfrm rot="8970885">
            <a:off x="3944797" y="8149939"/>
            <a:ext cx="1824026" cy="509476"/>
            <a:chOff x="12987872" y="3867202"/>
            <a:chExt cx="2830023" cy="644166"/>
          </a:xfrm>
        </p:grpSpPr>
        <p:sp>
          <p:nvSpPr>
            <p:cNvPr id="56" name="Pfeil nach oben 55">
              <a:extLst>
                <a:ext uri="{FF2B5EF4-FFF2-40B4-BE49-F238E27FC236}">
                  <a16:creationId xmlns:a16="http://schemas.microsoft.com/office/drawing/2014/main" id="{48F20165-082D-B218-3348-1E58FD7FD5F5}"/>
                </a:ext>
              </a:extLst>
            </p:cNvPr>
            <p:cNvSpPr>
              <a:spLocks/>
            </p:cNvSpPr>
            <p:nvPr/>
          </p:nvSpPr>
          <p:spPr>
            <a:xfrm rot="13781274">
              <a:off x="14098084" y="2791556"/>
              <a:ext cx="609600" cy="2830023"/>
            </a:xfrm>
            <a:prstGeom prst="upArrow">
              <a:avLst>
                <a:gd name="adj1" fmla="val 62550"/>
                <a:gd name="adj2" fmla="val 50000"/>
              </a:avLst>
            </a:prstGeom>
            <a:solidFill>
              <a:srgbClr val="C000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7" name="Textfeld 56">
              <a:extLst>
                <a:ext uri="{FF2B5EF4-FFF2-40B4-BE49-F238E27FC236}">
                  <a16:creationId xmlns:a16="http://schemas.microsoft.com/office/drawing/2014/main" id="{063C3336-6A3B-1385-7161-340D5BC5258F}"/>
                </a:ext>
              </a:extLst>
            </p:cNvPr>
            <p:cNvSpPr txBox="1">
              <a:spLocks/>
            </p:cNvSpPr>
            <p:nvPr/>
          </p:nvSpPr>
          <p:spPr>
            <a:xfrm rot="8427743">
              <a:off x="13169079" y="3867202"/>
              <a:ext cx="2617127" cy="509586"/>
            </a:xfrm>
            <a:prstGeom prst="rect">
              <a:avLst/>
            </a:prstGeom>
            <a:noFill/>
          </p:spPr>
          <p:txBody>
            <a:bodyPr wrap="square" rtlCol="0">
              <a:spAutoFit/>
            </a:bodyPr>
            <a:lstStyle/>
            <a:p>
              <a:r>
                <a:rPr lang="de-DE" dirty="0">
                  <a:solidFill>
                    <a:schemeClr val="bg1"/>
                  </a:solidFill>
                </a:rPr>
                <a:t>Wärmeenergie</a:t>
              </a:r>
            </a:p>
          </p:txBody>
        </p:sp>
      </p:grpSp>
      <p:pic>
        <p:nvPicPr>
          <p:cNvPr id="5" name="Grafik 4">
            <a:extLst>
              <a:ext uri="{FF2B5EF4-FFF2-40B4-BE49-F238E27FC236}">
                <a16:creationId xmlns:a16="http://schemas.microsoft.com/office/drawing/2014/main" id="{98A09ED0-C030-F304-C887-E2C028CB23FE}"/>
              </a:ext>
            </a:extLst>
          </p:cNvPr>
          <p:cNvPicPr>
            <a:picLocks noChangeAspect="1"/>
          </p:cNvPicPr>
          <p:nvPr/>
        </p:nvPicPr>
        <p:blipFill>
          <a:blip r:embed="rId7"/>
          <a:stretch>
            <a:fillRect/>
          </a:stretch>
        </p:blipFill>
        <p:spPr>
          <a:xfrm>
            <a:off x="2000738" y="7412959"/>
            <a:ext cx="1310074" cy="1888395"/>
          </a:xfrm>
          <a:prstGeom prst="rect">
            <a:avLst/>
          </a:prstGeom>
        </p:spPr>
      </p:pic>
      <p:pic>
        <p:nvPicPr>
          <p:cNvPr id="6" name="Grafik 5">
            <a:extLst>
              <a:ext uri="{FF2B5EF4-FFF2-40B4-BE49-F238E27FC236}">
                <a16:creationId xmlns:a16="http://schemas.microsoft.com/office/drawing/2014/main" id="{273199AE-8666-6469-2A07-D7F06DE4C707}"/>
              </a:ext>
            </a:extLst>
          </p:cNvPr>
          <p:cNvPicPr>
            <a:picLocks noChangeAspect="1"/>
          </p:cNvPicPr>
          <p:nvPr/>
        </p:nvPicPr>
        <p:blipFill>
          <a:blip r:embed="rId8"/>
          <a:stretch>
            <a:fillRect/>
          </a:stretch>
        </p:blipFill>
        <p:spPr>
          <a:xfrm>
            <a:off x="15535428" y="1722505"/>
            <a:ext cx="1381819" cy="1381819"/>
          </a:xfrm>
          <a:prstGeom prst="rect">
            <a:avLst/>
          </a:prstGeom>
        </p:spPr>
      </p:pic>
      <p:sp>
        <p:nvSpPr>
          <p:cNvPr id="7" name="Textfeld 6">
            <a:extLst>
              <a:ext uri="{FF2B5EF4-FFF2-40B4-BE49-F238E27FC236}">
                <a16:creationId xmlns:a16="http://schemas.microsoft.com/office/drawing/2014/main" id="{BC8A1AE6-257F-440F-11BA-95616A4D1EBA}"/>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fill="hold" grpId="0" nodeType="clickEffect">
                                  <p:stCondLst>
                                    <p:cond delay="0"/>
                                  </p:stCondLst>
                                  <p:childTnLst>
                                    <p:animMotion origin="layout" path="M 0 0 C 8E-5 0.00016 -0.00018 0.00278 -0.00026 0.00432 C -0.00035 0.0051 -0.00018 0.00633 -0.00052 0.00664 C -0.00104 0.0071 -0.00165 0.00633 -0.00217 0.00618 C -0.00278 0.0051 -0.00313 0.00463 -0.00347 0.00324 C -0.00365 0.00278 -0.00365 0.00232 -0.00373 0.00185 C -0.00365 -0.00015 -0.00426 -0.00339 -0.00243 -0.00293 C -0.00217 -0.00293 -0.00209 -0.00231 -0.00191 -0.002 C -0.00182 -0.00154 -0.00174 -0.00108 -0.00165 -0.00046 C -0.0013 0.00139 -0.00122 0.00355 -0.00052 0.00525 C -0.00035 0.00571 0 0.00618 0.00026 0.00664 C 0.00035 0.0071 0.00026 0.00818 0.00052 0.00818 C 0.00087 0.00818 0.00095 0.00726 0.00104 0.00664 C 0.00121 0.00587 0.00121 0.0051 0.0013 0.00432 C 0.00156 -0.00139 0.00069 -0.00139 0.00243 -0.00386 C 0.00269 -0.00432 0.00295 -0.00447 0.00321 -0.00478 C 0.0033 -0.00432 0.00338 -0.00386 0.00347 -0.00339 C 0.00356 -0.00278 0.00364 -0.00216 0.00373 -0.00154 C 0.0039 -0.00046 0.00434 0.00139 0.00434 0.00139 C 0.00399 0.00155 0.00373 0.00185 0.00347 0.00185 C 0.00278 0.00185 0.00191 0.00093 0.0013 0.00047 C 0.00087 -0.00031 0.00017 -0.00308 0 -0.002 C -0.00035 -0.00015 -0.00061 0.00108 -0.00078 0.00278 C -0.00087 0.00293 -9E-5 -0.00031 0 0 Z " pathEditMode="relative" ptsTypes="AAAAAAAAAAAAAAAAAAAAAAAA">
                                      <p:cBhvr>
                                        <p:cTn id="6" dur="3000" fill="hold"/>
                                        <p:tgtEl>
                                          <p:spTgt spid="93"/>
                                        </p:tgtEl>
                                        <p:attrNameLst>
                                          <p:attrName>ppt_x</p:attrName>
                                          <p:attrName>ppt_y</p:attrName>
                                        </p:attrNameLst>
                                      </p:cBhvr>
                                    </p:animMotion>
                                  </p:childTnLst>
                                </p:cTn>
                              </p:par>
                              <p:par>
                                <p:cTn id="7" presetID="0" presetClass="path" presetSubtype="0" repeatCount="indefinite" fill="hold" grpId="0" nodeType="withEffect">
                                  <p:stCondLst>
                                    <p:cond delay="0"/>
                                  </p:stCondLst>
                                  <p:childTnLst>
                                    <p:animMotion origin="layout" path="M 0.00087 0.00031 C 0.00087 0.00046 -0.00052 0.00185 -0.00121 0.00262 C -0.00165 0.00293 -0.002 0.00401 -0.00243 0.00371 C -0.00295 0.00324 -0.00295 0.00201 -0.00321 0.00108 C -0.00312 -0.00031 -0.00312 -0.00108 -0.00278 -0.00247 C -0.00269 -0.00309 -0.00243 -0.00324 -0.00234 -0.0037 C -0.00139 -0.00494 -0.00035 -0.00771 0.00061 -0.00494 C 0.00078 -0.00463 0.00052 -0.00401 0.00052 -0.0037 C 0.00035 -0.00324 0.00026 -0.00278 -2.77778E-7 -0.00231 C -0.00061 -0.00062 -0.00148 0.00077 -0.00182 0.00278 C -0.00191 0.0034 -0.00182 0.00417 -0.00191 0.00479 C -0.00208 0.00525 -0.0026 0.00571 -0.00243 0.00617 C -0.00217 0.00664 -0.00174 0.00617 -0.00139 0.00587 C -0.00095 0.00571 -0.00061 0.00509 -0.00026 0.00479 C 0.00243 0.00154 0.00191 0.00031 0.00408 0.00124 C 0.00443 0.00124 0.00469 0.00154 0.00495 0.0017 C 0.00477 0.00216 0.00469 0.00247 0.00451 0.00293 C 0.00425 0.0034 0.00408 0.00401 0.00382 0.00448 C 0.00347 0.0054 0.00295 0.0071 0.00286 0.00725 C 0.00269 0.00679 0.00234 0.00664 0.00226 0.00617 C 0.00174 0.00525 0.00165 0.00355 0.00148 0.00232 C 0.00156 0.00124 0.00226 -0.00139 0.00174 -0.00092 C 0.00069 -0.00031 -2.77778E-7 0.00016 -0.00087 0.00093 C -0.00095 0.00093 0.00096 -1.35802E-6 0.00087 0.00031 Z " pathEditMode="relative" rAng="3060000" ptsTypes="AAAAAAAAAAAAAAAAAAAAAAAA">
                                      <p:cBhvr>
                                        <p:cTn id="8" dur="3000" fill="hold"/>
                                        <p:tgtEl>
                                          <p:spTgt spid="113"/>
                                        </p:tgtEl>
                                        <p:attrNameLst>
                                          <p:attrName>ppt_x</p:attrName>
                                          <p:attrName>ppt_y</p:attrName>
                                        </p:attrNameLst>
                                      </p:cBhvr>
                                      <p:rCtr x="-61" y="139"/>
                                    </p:animMotion>
                                  </p:childTnLst>
                                </p:cTn>
                              </p:par>
                              <p:par>
                                <p:cTn id="9" presetID="0" presetClass="path" presetSubtype="0" repeatCount="indefinite" fill="hold" grpId="0" nodeType="withEffect">
                                  <p:stCondLst>
                                    <p:cond delay="0"/>
                                  </p:stCondLst>
                                  <p:childTnLst>
                                    <p:animMotion origin="layout" path="M -0.0007 0.00169 C -0.00061 0.00154 0.00069 0.00277 0.00156 0.00324 C 0.00191 0.0037 0.0026 0.0037 0.00269 0.00432 C 0.00286 0.0054 0.00226 0.00617 0.002 0.00709 C 0.0013 0.00787 0.00095 0.00833 9.11111E-5 0.00848 C -0.00026 0.00864 -0.00052 0.00848 -0.00078 0.00848 C -0.00182 0.00787 -0.00373 0.00802 -0.00295 0.00509 C -0.00295 0.00463 -0.00252 0.00463 -0.00234 0.00432 C -0.00208 0.00432 -0.00182 0.00432 -0.00148 0.00432 C -0.00035 0.00432 0.00087 0.00478 0.002 0.00401 C 0.00226 0.00385 0.0026 0.00339 0.00295 0.00308 C 0.00321 0.00308 0.00373 0.00355 0.00382 0.00308 C 0.00391 0.00246 0.00347 0.002 0.00312 0.00169 C 0.00278 0.00123 0.00234 0.00092 0.002 0.00061 C -0.00104 -0.00139 -0.0013 0.00015 -0.00217 -0.00355 C -0.00234 -0.00417 -0.00234 -0.00463 -0.00243 -0.0051 C -0.00217 -0.0051 -0.00191 -0.00525 -0.00165 -0.00525 C -0.00122 -0.00525 -0.00087 -0.0051 -0.00052 -0.0051 C 9.11111E-5 -0.0051 0.00121 -0.00541 0.0013 -0.00525 C 0.00121 -0.00479 0.0013 -0.00417 0.00121 -0.00371 C 0.00104 -0.00263 0.00026 -0.00139 -8.88889E-5 -0.00047 C -0.0007 0.00015 -0.00234 0.00046 -0.00182 0.00108 C -0.00087 0.00216 -0.00035 0.00308 0.00052 0.0037 C 0.00061 0.00401 -0.00096 0.00169 -0.0007 0.00169 Z " pathEditMode="relative" rAng="17160000" ptsTypes="AAAAAAAAAAAAAAAAAAAAAAAA">
                                      <p:cBhvr>
                                        <p:cTn id="10" dur="3000" fill="hold"/>
                                        <p:tgtEl>
                                          <p:spTgt spid="114"/>
                                        </p:tgtEl>
                                        <p:attrNameLst>
                                          <p:attrName>ppt_x</p:attrName>
                                          <p:attrName>ppt_y</p:attrName>
                                        </p:attrNameLst>
                                      </p:cBhvr>
                                      <p:rCtr x="95" y="0"/>
                                    </p:animMotion>
                                  </p:childTnLst>
                                </p:cTn>
                              </p:par>
                              <p:par>
                                <p:cTn id="11" presetID="0" presetClass="path" presetSubtype="0" repeatCount="indefinite" fill="hold" grpId="0" nodeType="withEffect">
                                  <p:stCondLst>
                                    <p:cond delay="0"/>
                                  </p:stCondLst>
                                  <p:childTnLst>
                                    <p:animMotion origin="layout" path="M 0.00052 0.00339 C 0.00044 0.00324 0.0007 0.00061 0.00078 -0.00093 C 0.00087 -0.0017 0.0007 -0.00294 0.00104 -0.00324 C 0.00156 -0.00371 0.00217 -0.00294 0.00269 -0.00278 C 0.0033 -0.0017 0.00365 -0.00124 0.00399 0.00015 C 0.00417 0.00061 0.00417 0.00108 0.00425 0.00154 C 0.00417 0.00355 0.00478 0.00679 0.00295 0.00632 C 0.00269 0.00632 0.00261 0.00571 0.00243 0.0054 C 0.00235 0.00494 0.00226 0.00447 0.00217 0.00386 C 0.00182 0.002 0.00174 -0.00016 0.00104 -0.00185 C 0.00087 -0.00232 0.00052 -0.00278 0.00026 -0.00324 C 0.00017 -0.00371 0.00026 -0.00479 -1.25E-6 -0.00479 C -0.00035 -0.00479 -0.00043 -0.00386 -0.00052 -0.00324 C -0.00069 -0.00247 -0.00069 -0.0017 -0.00078 -0.00093 C -0.00104 0.00478 -0.00017 0.00478 -0.00191 0.00725 C -0.00217 0.00771 -0.00243 0.00787 -0.00269 0.00818 C -0.00278 0.00771 -0.00286 0.00725 -0.00295 0.00679 C -0.00304 0.00617 -0.00312 0.00555 -0.00321 0.00494 C -0.00338 0.00386 -0.00382 0.002 -0.00382 0.00185 C -0.00347 0.00185 -0.00321 0.00154 -0.00295 0.00154 C -0.00226 0.00154 -0.00139 0.00247 -0.00078 0.00293 C -0.00035 0.0037 0.00035 0.00648 0.00052 0.0054 C 0.00087 0.00355 0.00113 0.00231 0.0013 0.00061 C 0.00139 0.00046 0.00061 0.0037 0.00052 0.00339 Z " pathEditMode="relative" rAng="10800000" ptsTypes="AAAAAAAAAAAAAAAAAAAAAAAA">
                                      <p:cBhvr>
                                        <p:cTn id="12" dur="3000" fill="hold"/>
                                        <p:tgtEl>
                                          <p:spTgt spid="115"/>
                                        </p:tgtEl>
                                        <p:attrNameLst>
                                          <p:attrName>ppt_x</p:attrName>
                                          <p:attrName>ppt_y</p:attrName>
                                        </p:attrNameLst>
                                      </p:cBhvr>
                                      <p:rCtr x="-26" y="-170"/>
                                    </p:animMotion>
                                  </p:childTnLst>
                                </p:cTn>
                              </p:par>
                              <p:par>
                                <p:cTn id="13" presetID="0" presetClass="path" presetSubtype="0" repeatCount="indefinite" fill="hold" grpId="0" nodeType="withEffect">
                                  <p:stCondLst>
                                    <p:cond delay="0"/>
                                  </p:stCondLst>
                                  <p:childTnLst>
                                    <p:animMotion origin="layout" path="M -2.63889E-6 1.7284E-6 C 8.73611E-5 0.00015 -0.00017 0.00278 -0.00026 0.00432 C -0.00034 0.00509 -0.00017 0.00633 -0.00052 0.00663 C -0.00104 0.0071 -0.00165 0.00633 -0.00217 0.00617 C -0.00278 0.00509 -0.00312 0.00463 -0.00347 0.00324 C -0.00364 0.00278 -0.00364 0.00231 -0.00373 0.00185 C -0.00364 -0.00016 -0.00425 -0.0034 -0.00243 -0.00293 C -0.00217 -0.00293 -0.00208 -0.00232 -0.00191 -0.00201 C -0.00182 -0.00154 -0.00173 -0.00108 -0.00165 -0.00046 C -0.0013 0.00139 -0.00121 0.00355 -0.00052 0.00525 C -0.00034 0.00571 -2.63889E-6 0.00617 0.00026 0.00663 C 0.00035 0.0071 0.00026 0.00818 0.00052 0.00818 C 0.00087 0.00818 0.00096 0.00725 0.00104 0.00663 C 0.00122 0.00586 0.00122 0.00509 0.0013 0.00432 C 0.00157 -0.00139 0.0007 -0.00139 0.00243 -0.00386 C 0.00269 -0.00432 0.00295 -0.00448 0.00321 -0.00479 C 0.0033 -0.00432 0.00339 -0.00386 0.00347 -0.0034 C 0.00356 -0.00278 0.00365 -0.00216 0.00374 -0.00154 C 0.00391 -0.00046 0.00434 0.00139 0.00434 0.00154 C 0.004 0.00154 0.00374 0.00185 0.00347 0.00185 C 0.00278 0.00185 0.00191 0.00092 0.0013 0.00046 C 0.00087 -0.00031 0.00018 -0.00309 -2.63889E-6 -0.00201 C -0.00034 -0.00016 -0.0006 0.00108 -0.00078 0.00278 C -0.00087 0.00293 -8.26389E-5 -0.00031 -2.63889E-6 1.7284E-6 Z " pathEditMode="relative" rAng="0" ptsTypes="AAAAAAAAAAAAAAAAAAAAAAAA">
                                      <p:cBhvr>
                                        <p:cTn id="14" dur="3000" fill="hold"/>
                                        <p:tgtEl>
                                          <p:spTgt spid="116"/>
                                        </p:tgtEl>
                                        <p:attrNameLst>
                                          <p:attrName>ppt_x</p:attrName>
                                          <p:attrName>ppt_y</p:attrName>
                                        </p:attrNameLst>
                                      </p:cBhvr>
                                      <p:rCtr x="26" y="170"/>
                                    </p:animMotion>
                                  </p:childTnLst>
                                </p:cTn>
                              </p:par>
                              <p:par>
                                <p:cTn id="15" presetID="0" presetClass="path" presetSubtype="0" repeatCount="indefinite" fill="hold" grpId="0" nodeType="withEffect">
                                  <p:stCondLst>
                                    <p:cond delay="0"/>
                                  </p:stCondLst>
                                  <p:childTnLst>
                                    <p:animMotion origin="layout" path="M 0.00113 0.00247 C 0.00105 0.00247 8.52778E-5 0.00047 -0.00052 -0.00077 C -0.00078 -0.00138 -0.00138 -0.002 -0.0013 -0.00262 C -0.00112 -0.0037 -0.00043 -0.00385 -4.72222E-6 -0.00447 C 0.00087 -0.00463 0.00131 -0.00478 0.00209 -0.00432 C 0.00244 -0.00416 0.00261 -0.00385 0.00287 -0.0037 C 0.00365 -0.00216 0.00539 -0.00092 0.004 0.00124 C 0.00382 0.00155 0.00348 0.00124 0.0033 0.00124 C 0.00304 0.00108 0.00278 0.00093 0.00244 0.00062 C 0.00148 -0.00015 0.00044 -0.00154 -0.00069 -0.00169 C -0.00104 -0.00185 -0.00147 -0.00169 -0.00182 -0.00154 C -0.00208 -0.00185 -0.00243 -0.00262 -0.0026 -0.00231 C -0.00286 -0.00185 -0.00251 -0.00108 -0.00234 -0.00061 C -0.00208 0.00016 -0.00182 0.00062 -0.00156 0.00139 C 0.0007 0.00556 0.00131 0.00433 0.00113 0.00834 C 0.00113 0.00896 0.00105 0.00942 0.00096 0.00988 C 0.00079 0.00973 0.00053 0.00957 0.00027 0.00942 C -8.47222E-5 0.00911 -0.00043 0.0088 -0.00069 0.00849 C -0.0013 0.00803 -0.00234 0.00726 -0.00243 0.00726 C -0.00217 0.00679 -0.00217 0.00618 -0.0019 0.00587 C -0.00147 0.00494 -0.00052 0.00433 8.52778E-5 0.00386 C 0.0007 0.00386 0.00235 0.00479 0.002 0.00386 C 0.00148 0.00216 0.00113 0.00093 0.00053 -0.00046 C 0.00053 -0.00061 0.00131 0.00263 0.00113 0.00247 Z " pathEditMode="relative" rAng="7920000" ptsTypes="AAAAAAAAAAAAAAAAAAAAAAAA">
                                      <p:cBhvr>
                                        <p:cTn id="16" dur="3000" fill="hold"/>
                                        <p:tgtEl>
                                          <p:spTgt spid="118"/>
                                        </p:tgtEl>
                                        <p:attrNameLst>
                                          <p:attrName>ppt_x</p:attrName>
                                          <p:attrName>ppt_y</p:attrName>
                                        </p:attrNameLst>
                                      </p:cBhvr>
                                      <p:rCtr x="-87" y="-77"/>
                                    </p:animMotion>
                                  </p:childTnLst>
                                </p:cTn>
                              </p:par>
                              <p:par>
                                <p:cTn id="17" presetID="0" presetClass="path" presetSubtype="0" repeatCount="indefinite" fill="hold" grpId="0" nodeType="withEffect">
                                  <p:stCondLst>
                                    <p:cond delay="0"/>
                                  </p:stCondLst>
                                  <p:childTnLst>
                                    <p:animMotion origin="layout" path="M -0.00061 0.00262 C -0.00052 0.00247 0.00096 0.00216 0.00183 0.0017 C 0.00226 0.0017 0.00287 0.00093 0.00313 0.00154 C 0.00356 0.00216 0.0033 0.00355 0.00339 0.00448 C 0.00304 0.00571 0.00287 0.00648 0.00226 0.00756 C 0.00209 0.00803 0.00183 0.00818 0.00156 0.00833 C 0.00044 0.00895 -0.00104 0.01096 -0.00139 0.00772 C -0.00147 0.00725 -0.00113 0.00695 -0.00104 0.00648 C -0.00087 0.00617 -0.00061 0.00586 -0.00035 0.00556 C 0.00061 0.00448 0.00174 0.00355 0.00243 0.00185 C 0.00261 0.00154 0.00278 0.00077 0.00287 0.00016 C 0.00313 -0.00015 0.00373 -0.00031 0.00365 -0.00077 C 0.00356 -0.00139 0.00304 -0.00123 0.00269 -0.00108 C 0.00217 -0.00123 0.00183 -0.00093 0.0013 -0.00093 C -0.00182 0.00046 -0.00156 0.00185 -0.00338 -0.00031 C -0.00373 -0.00062 -0.0039 -0.00093 -0.00408 -0.00123 C -0.0039 -0.00154 -0.00364 -0.00185 -0.00347 -0.00216 C -0.00312 -0.00247 -0.00286 -0.00278 -0.00252 -0.00324 C -0.00199 -0.00386 -0.00113 -0.00509 -0.00104 -0.00509 C -0.00095 -0.00463 -0.00069 -0.00417 -0.00061 -0.0037 C -0.00043 -0.00262 -0.00069 -0.00093 -0.00069 0.00031 C -0.00104 0.00124 -0.00225 0.0034 -0.00165 0.00324 C -0.00052 0.00324 0.00018 0.0034 0.00113 0.00309 C 0.0013 0.00324 -0.00069 0.00293 -0.00061 0.00262 Z " pathEditMode="relative" rAng="15120000" ptsTypes="AAAAAAAAAAAAAAAAAAAAAAAA">
                                      <p:cBhvr>
                                        <p:cTn id="18" dur="3000" fill="hold"/>
                                        <p:tgtEl>
                                          <p:spTgt spid="119"/>
                                        </p:tgtEl>
                                        <p:attrNameLst>
                                          <p:attrName>ppt_x</p:attrName>
                                          <p:attrName>ppt_y</p:attrName>
                                        </p:attrNameLst>
                                      </p:cBhvr>
                                      <p:rCtr x="87" y="-93"/>
                                    </p:animMotion>
                                  </p:childTnLst>
                                </p:cTn>
                              </p:par>
                              <p:par>
                                <p:cTn id="19" presetID="0" presetClass="path" presetSubtype="0" repeatCount="indefinite" fill="hold" grpId="0" nodeType="withEffect">
                                  <p:stCondLst>
                                    <p:cond delay="0"/>
                                  </p:stCondLst>
                                  <p:childTnLst>
                                    <p:animMotion origin="layout" path="M -0.0007 0.00216 C -0.00061 0.00201 0.00087 0.00247 0.00173 0.00262 C 0.00217 0.00278 0.00286 0.00247 0.00304 0.00309 C 0.0033 0.00401 0.00286 0.00509 0.00278 0.00602 C 0.00217 0.0071 0.00191 0.00772 0.00113 0.00833 C 0.00087 0.00864 0.00061 0.00864 0.00034 0.0088 C -0.00078 0.00864 -0.00261 0.00972 -0.00235 0.00648 C -0.00235 0.00602 -0.002 0.00586 -0.00183 0.00556 C -0.00156 0.0054 -0.0013 0.00525 -0.00096 0.00509 C 8.23611E-5 0.00448 0.0013 0.00432 0.00225 0.00309 C 0.00252 0.00278 0.00278 0.00216 0.00304 0.0017 C 0.0033 0.00154 0.0039 0.0017 0.0039 0.00123 C 0.0039 0.00062 0.00338 0.00046 0.00304 0.00031 C 0.0026 0 0.00217 0 0.00173 -0.00015 C -0.00148 -0.00062 -0.00148 0.00093 -0.00287 -0.00216 C -0.00313 -0.00262 -0.00321 -0.00309 -0.00339 -0.00355 C -0.00313 -0.0037 -0.00287 -0.00386 -0.00261 -0.00401 C -0.00226 -0.00417 -0.00191 -0.00432 -0.00156 -0.00448 C -0.00096 -0.00478 8.23611E-5 -0.00556 0.00017 -0.00556 C 0.00017 -0.00494 0.00034 -0.00448 0.00034 -0.00401 C 0.00034 -0.00278 -0.00018 -0.00123 -0.00044 -0.00015 C -0.00087 0.00062 -0.00243 0.00185 -0.00183 0.00216 C -0.00078 0.00278 -8.76389E-5 0.00324 0.00087 0.00355 C 0.00095 0.0037 -0.00087 0.00231 -0.0007 0.00216 Z " pathEditMode="relative" rAng="16200000" ptsTypes="AAAAAAAAAAAAAAAAAAAAAAAA">
                                      <p:cBhvr>
                                        <p:cTn id="20" dur="3000" fill="hold"/>
                                        <p:tgtEl>
                                          <p:spTgt spid="120"/>
                                        </p:tgtEl>
                                        <p:attrNameLst>
                                          <p:attrName>ppt_x</p:attrName>
                                          <p:attrName>ppt_y</p:attrName>
                                        </p:attrNameLst>
                                      </p:cBhvr>
                                      <p:rCtr x="95" y="-46"/>
                                    </p:animMotion>
                                  </p:childTnLst>
                                </p:cTn>
                              </p:par>
                              <p:par>
                                <p:cTn id="21" presetID="0" presetClass="path" presetSubtype="0" repeatCount="indefinite" fill="hold" grpId="0" nodeType="withEffect">
                                  <p:stCondLst>
                                    <p:cond delay="0"/>
                                  </p:stCondLst>
                                  <p:childTnLst>
                                    <p:animMotion origin="layout" path="M 0.00121 0.00108 C 0.00113 0.00123 -0.00044 0.00108 -0.0013 0.00108 C -0.00174 0.00108 -0.00235 0.00154 -0.00261 0.00093 C -0.00295 7.40741E-7 -0.00252 -0.00108 -0.00252 -0.00201 C -0.002 -0.00324 -0.00182 -0.00386 -0.00104 -0.00463 C -0.00078 -0.00509 -0.00052 -0.00509 -0.00035 -0.0054 C 0.00078 -0.0054 0.00252 -0.00695 0.00252 -0.00355 C 0.00252 -0.00309 0.00226 -0.00293 0.00208 -0.00262 C 0.00182 -0.00232 0.00156 -0.00216 0.00121 -0.00201 C 0.00026 -0.00108 -0.00096 -0.00062 -0.00182 0.00077 C -0.00208 0.00108 -0.00226 0.00185 -0.00252 0.00231 C -0.00278 0.00247 -0.00339 0.00247 -0.0033 0.00293 C -0.0033 0.00355 -0.00278 0.00355 -0.00243 0.0037 C -0.00191 0.00386 -0.00148 0.00386 -0.00104 0.00386 C 0.00217 0.00355 0.002 0.00216 0.00364 0.00478 C 0.0039 0.00525 0.00399 0.00571 0.00425 0.00617 C 0.00399 0.00633 0.00373 0.00648 0.00347 0.00679 C 0.00312 0.00694 0.00286 0.00725 0.00252 0.00741 C 0.00191 0.00787 0.00095 0.0088 0.00087 0.00895 C 0.00078 0.00833 0.00061 0.00787 0.00061 0.00741 C 0.00052 0.00617 0.00087 0.00447 0.00104 0.00339 C 0.00147 0.00247 0.00295 0.00093 0.00226 0.00077 C 0.00121 0.00046 0.00052 0.00015 -0.00044 7.40741E-7 C -0.00061 -0.00016 0.0013 0.00077 0.00121 0.00108 Z " pathEditMode="relative" rAng="4980000" ptsTypes="AAAAAAAAAAAAAAAAAAAAAAAA">
                                      <p:cBhvr>
                                        <p:cTn id="22" dur="3000" fill="hold"/>
                                        <p:tgtEl>
                                          <p:spTgt spid="121"/>
                                        </p:tgtEl>
                                        <p:attrNameLst>
                                          <p:attrName>ppt_x</p:attrName>
                                          <p:attrName>ppt_y</p:attrName>
                                        </p:attrNameLst>
                                      </p:cBhvr>
                                      <p:rCtr x="-95" y="62"/>
                                    </p:animMotion>
                                  </p:childTnLst>
                                </p:cTn>
                              </p:par>
                              <p:par>
                                <p:cTn id="23" presetID="0" presetClass="path" presetSubtype="0" repeatCount="indefinite" fill="hold" grpId="0" nodeType="withEffect">
                                  <p:stCondLst>
                                    <p:cond delay="0"/>
                                  </p:stCondLst>
                                  <p:childTnLst>
                                    <p:animMotion origin="layout" path="M -0.00044 0.00308 C -0.00035 0.00278 0.00104 0.00169 0.00182 0.00108 C 0.00217 0.00077 0.00269 -0.00016 0.00303 0.00015 C 0.00356 0.00077 0.00347 0.002 0.00373 0.00293 C 0.00356 0.00432 0.00347 0.00509 0.00303 0.00648 C 0.00286 0.00694 0.00269 0.00725 0.00251 0.00756 C 0.00147 0.00848 0.00034 0.01126 -0.00044 0.00818 C -0.00061 0.00787 -0.00035 0.0074 -0.00035 0.00694 C -0.00018 0.00663 3.88889E-6 0.00617 0.00026 0.00571 C 0.00095 0.00416 0.00191 0.00293 0.00234 0.00092 C 0.00251 0.00046 0.00251 -0.00031 0.0026 -0.00093 C 0.00277 -0.00139 0.00329 -0.00185 0.00321 -0.00216 C 0.00295 -0.00278 0.00251 -0.00232 0.00217 -0.00216 C 0.00173 -0.00201 0.0013 -0.00155 0.00095 -0.00124 C -0.00191 0.00139 -0.00139 0.00278 -0.00356 0.00154 C -0.00391 0.00139 -0.00408 0.00108 -0.00443 0.00077 C -0.00426 0.00046 -0.00408 2.71605E-6 -0.00391 -0.00031 C -0.00365 -0.00077 -0.00339 -0.00124 -0.00313 -0.0017 C -0.00278 -0.00263 -0.00209 -0.00417 -0.002 -0.00432 C -0.00183 -0.00386 -0.00157 -0.00355 -0.00139 -0.00324 C -0.00105 -0.00216 -0.00105 -0.00031 -0.00087 0.00077 C -0.00105 0.00185 -0.00191 0.00447 -0.00131 0.00416 C -0.00026 0.00355 0.00043 0.00339 0.0013 0.00262 C 0.00147 0.00278 -0.00052 0.00324 -0.00044 0.00308 Z " pathEditMode="relative" rAng="14220000" ptsTypes="AAAAAAAAAAAAAAAAAAAAAAAA">
                                      <p:cBhvr>
                                        <p:cTn id="24" dur="3000" fill="hold"/>
                                        <p:tgtEl>
                                          <p:spTgt spid="123"/>
                                        </p:tgtEl>
                                        <p:attrNameLst>
                                          <p:attrName>ppt_x</p:attrName>
                                          <p:attrName>ppt_y</p:attrName>
                                        </p:attrNameLst>
                                      </p:cBhvr>
                                      <p:rCtr x="69" y="-139"/>
                                    </p:animMotion>
                                  </p:childTnLst>
                                </p:cTn>
                              </p:par>
                              <p:par>
                                <p:cTn id="25" presetID="0" presetClass="path" presetSubtype="0" repeatCount="indefinite" fill="hold" grpId="0" nodeType="withEffect">
                                  <p:stCondLst>
                                    <p:cond delay="0"/>
                                  </p:stCondLst>
                                  <p:childTnLst>
                                    <p:animMotion origin="layout" path="M -0.0007 0.00201 C -0.00061 0.00185 0.00078 0.00263 0.00164 0.00293 C 0.00208 0.00324 0.00277 0.00309 0.00295 0.00371 C 0.00312 0.00463 0.0026 0.00556 0.00243 0.00648 C 0.00182 0.00741 0.00147 0.00803 0.00069 0.00849 C 0.00034 0.0088 8.5E-5 0.00864 -0.00018 0.0088 C -0.00122 0.00834 -0.00313 0.00911 -0.0027 0.00587 C -0.00261 0.0054 -0.00226 0.0054 -0.00209 0.00509 C -0.00183 0.00494 -0.00157 0.00494 -0.00122 0.00479 C -8.5E-5 0.00448 0.00112 0.00448 0.00217 0.00355 C 0.00243 0.00324 0.00269 0.00278 0.00303 0.00232 C 0.00329 0.00216 0.0039 0.00247 0.0039 0.00201 C 0.00399 0.00139 0.00347 0.00108 0.00312 0.00093 C 0.00269 0.00046 0.00225 0.00046 0.00182 0.00016 C -0.00131 -0.00092 -0.00139 0.00062 -0.00261 -0.00278 C -0.00278 -0.00339 -0.00287 -0.00386 -0.00304 -0.00432 C -0.0027 -0.00432 -0.00244 -0.00447 -0.00218 -0.00463 C -0.00183 -0.00463 -0.00148 -0.00478 -0.00113 -0.00478 C -0.00053 -0.00494 0.0006 -0.00555 0.00069 -0.00555 C 0.0006 -0.00494 0.00078 -0.00447 0.00078 -0.00401 C 0.00069 -0.00278 5E-6 -0.00123 -0.00027 -0.00031 C -0.00079 0.00031 -0.00244 0.00124 -0.00183 0.0017 C -0.00087 0.00247 -0.00018 0.00309 0.00069 0.00371 C 0.00078 0.00386 -0.00087 0.00201 -0.0007 0.00201 Z " pathEditMode="relative" rAng="16620000" ptsTypes="AAAAAAAAAAAAAAAAAAAAAAAA">
                                      <p:cBhvr>
                                        <p:cTn id="26" dur="3000" fill="hold"/>
                                        <p:tgtEl>
                                          <p:spTgt spid="124"/>
                                        </p:tgtEl>
                                        <p:attrNameLst>
                                          <p:attrName>ppt_x</p:attrName>
                                          <p:attrName>ppt_y</p:attrName>
                                        </p:attrNameLst>
                                      </p:cBhvr>
                                      <p:rCtr x="95" y="-31"/>
                                    </p:animMotion>
                                  </p:childTnLst>
                                </p:cTn>
                              </p:par>
                              <p:par>
                                <p:cTn id="27" presetID="0" presetClass="path" presetSubtype="0" repeatCount="indefinite" fill="hold" grpId="0" nodeType="withEffect">
                                  <p:stCondLst>
                                    <p:cond delay="0"/>
                                  </p:stCondLst>
                                  <p:childTnLst>
                                    <p:animMotion origin="layout" path="M 0.00087 0.00309 C 0.00078 0.00293 0.00044 0.00046 8.84722E-5 -0.00108 C -1.52778E-6 -0.00185 -0.00043 -0.00278 -0.00017 -0.0034 C 0.00018 -0.00417 0.00087 -0.00386 0.00139 -0.00417 C 0.00217 -0.0037 0.00261 -0.00355 0.0033 -0.00247 C 0.00356 -0.00216 0.00365 -0.00185 0.00382 -0.00139 C 0.00426 0.00046 0.00556 0.00293 0.00382 0.00386 C 0.00356 0.00401 0.0033 0.00355 0.00313 0.00339 C 0.00295 0.00309 0.00269 0.00278 0.00252 0.00216 C 0.00174 0.00077 0.00113 -0.00108 8.84722E-5 -0.00216 C -0.00017 -0.00247 -0.00061 -0.00262 -0.00095 -0.00278 C -0.00113 -0.00309 -0.0013 -0.00417 -0.00147 -0.00401 C -0.00182 -0.0037 -0.00165 -0.00278 -0.00165 -0.00216 C -0.00156 -0.00139 -0.00139 -0.00062 -0.0013 0.00015 C -0.00017 0.0054 0.00061 0.00478 -0.00035 0.00833 C -0.00052 0.00895 -0.00069 0.00926 -0.00087 0.00972 C -0.00104 0.00941 -0.00121 0.0091 -0.00147 0.0088 C -0.00165 0.00818 -0.00191 0.00771 -0.00208 0.00725 C -0.00252 0.00633 -0.00338 0.00509 -0.00338 0.00494 C -0.00312 0.00463 -0.00295 0.00417 -0.00269 0.00401 C -0.00208 0.00339 -0.00104 0.0037 -0.00035 0.00355 C 0.00018 0.00401 0.00148 0.00602 0.00139 0.00478 C 0.00122 0.00293 0.00122 0.00154 0.00096 1.11111E-6 C 0.00096 -0.00031 0.00104 0.00324 0.00087 0.00309 Z " pathEditMode="relative" rAng="9300000" ptsTypes="AAAAAAAAAAAAAAAAAAAAAAAA">
                                      <p:cBhvr>
                                        <p:cTn id="28" dur="3000" fill="hold"/>
                                        <p:tgtEl>
                                          <p:spTgt spid="125"/>
                                        </p:tgtEl>
                                        <p:attrNameLst>
                                          <p:attrName>ppt_x</p:attrName>
                                          <p:attrName>ppt_y</p:attrName>
                                        </p:attrNameLst>
                                      </p:cBhvr>
                                      <p:rCtr x="-61" y="-139"/>
                                    </p:animMotion>
                                  </p:childTnLst>
                                </p:cTn>
                              </p:par>
                              <p:par>
                                <p:cTn id="29" presetID="0" presetClass="path" presetSubtype="0" repeatCount="indefinite" fill="hold" grpId="0" nodeType="withEffect">
                                  <p:stCondLst>
                                    <p:cond delay="0"/>
                                  </p:stCondLst>
                                  <p:childTnLst>
                                    <p:animMotion origin="layout" path="M -0.00052 0.00077 C -0.00043 0.00077 0.00035 0.00309 0.00078 0.00432 C 0.00104 0.00494 0.00156 0.00571 0.00148 0.00633 C 0.00122 0.00725 0.00044 0.00741 -1.94444E-6 0.00787 C -0.00087 0.00772 -0.0013 0.00787 -0.00208 0.0071 C -0.00234 0.00695 -0.00252 0.00664 -0.00278 0.00633 C -0.00338 0.00479 -0.00503 0.00293 -0.00347 0.00124 C -0.0033 0.00093 -0.00295 0.00124 -0.00278 0.00139 C -0.00252 0.00154 -0.00225 0.00185 -0.00199 0.00216 C -0.00104 0.00324 -0.00017 0.00479 0.00096 0.00525 C 0.00122 0.0054 0.00165 0.0054 0.00209 0.00556 C 0.00226 0.00571 0.00261 0.00664 0.00278 0.00633 C 0.00304 0.00602 0.00278 0.00509 0.00261 0.00463 C 0.00252 0.00386 0.00226 0.00324 0.002 0.00247 C 0.00018 -0.00216 -0.00052 -0.00123 -8.19444E-5 -0.00509 C -8.19444E-5 -0.00571 8.80556E-5 -0.00617 0.00018 -0.00663 C 0.00044 -0.00633 0.00061 -0.00617 0.00087 -0.00586 C 0.00113 -0.00555 0.00148 -0.00509 0.00174 -0.00478 C 0.00226 -0.00417 0.0033 -0.00324 0.0033 -0.00308 C 0.00304 -0.00262 0.00295 -0.00216 0.00278 -0.00185 C 0.00226 -0.00108 0.00122 -0.00077 0.00061 -0.00046 C -1.94444E-6 -0.00046 -0.00156 -0.00185 -0.0013 -0.00077 C -0.00087 0.00093 -0.00061 0.00216 -0.00017 0.00371 C -0.00017 0.00386 -0.00069 0.00062 -0.00052 0.00077 Z " pathEditMode="relative" rAng="19200000" ptsTypes="AAAAAAAAAAAAAAAAAAAAAAAA">
                                      <p:cBhvr>
                                        <p:cTn id="30" dur="3000" fill="hold"/>
                                        <p:tgtEl>
                                          <p:spTgt spid="126"/>
                                        </p:tgtEl>
                                        <p:attrNameLst>
                                          <p:attrName>ppt_x</p:attrName>
                                          <p:attrName>ppt_y</p:attrName>
                                        </p:attrNameLst>
                                      </p:cBhvr>
                                      <p:rCtr x="78" y="93"/>
                                    </p:animMotion>
                                  </p:childTnLst>
                                </p:cTn>
                              </p:par>
                              <p:par>
                                <p:cTn id="31" presetID="0" presetClass="path" presetSubtype="0" repeatCount="indefinite" fill="hold" grpId="0" nodeType="withEffect">
                                  <p:stCondLst>
                                    <p:cond delay="0"/>
                                  </p:stCondLst>
                                  <p:childTnLst>
                                    <p:animMotion origin="layout" path="M -0.00043 0.00293 C -0.00035 0.00278 0.00104 0.00185 0.00182 0.00108 C 0.00217 0.00077 0.00269 -0.00015 0.00304 0.00031 C 0.00356 0.00077 0.00347 0.00216 0.00365 0.00293 C 0.00347 0.00448 0.00347 0.00525 0.00295 0.00648 C 0.00286 0.00694 0.0026 0.00725 0.00243 0.00756 C 0.00147 0.00864 0.00026 0.01127 -0.00052 0.00818 C -0.0007 0.00787 -0.00043 0.00741 -0.00035 0.00694 C -0.00017 0.00648 8.33333E-7 0.00617 0.00026 0.00571 C 0.00095 0.00417 0.00191 0.00293 0.00234 0.00093 C 0.00252 0.00046 0.00252 -0.00031 0.0026 -0.00093 C 0.00278 -0.00123 0.00338 -0.0017 0.00321 -0.00216 C 0.00304 -0.00262 0.00252 -0.00231 0.00217 -0.00216 C 0.00174 -0.00201 0.00139 -0.00154 0.00095 -0.00123 C -0.00191 0.00139 -0.00148 0.00262 -0.00356 0.00139 C -0.00391 0.00123 -0.00408 0.00093 -0.00443 0.00062 C -0.00425 0.00031 -0.00408 -2.46914E-7 -0.00391 -0.00046 C -0.00365 -0.00093 -0.00339 -0.00139 -0.00313 -0.00185 C -0.00269 -0.00262 -0.00208 -0.00432 -0.002 -0.00432 C -0.00182 -0.00386 -0.00148 -0.00355 -0.00139 -0.00324 C -0.00104 -0.00216 -0.00096 -0.00031 -0.00087 0.00077 C -0.00104 0.00185 -0.002 0.00432 -0.00139 0.00401 C -0.00026 0.00355 0.00043 0.0034 0.0013 0.00262 C 0.00147 0.00278 -0.00052 0.00324 -0.00043 0.00293 Z " pathEditMode="relative" rAng="14280000" ptsTypes="AAAAAAAAAAAAAAAAAAAAAAAA">
                                      <p:cBhvr>
                                        <p:cTn id="32" dur="3000" fill="hold"/>
                                        <p:tgtEl>
                                          <p:spTgt spid="127"/>
                                        </p:tgtEl>
                                        <p:attrNameLst>
                                          <p:attrName>ppt_x</p:attrName>
                                          <p:attrName>ppt_y</p:attrName>
                                        </p:attrNameLst>
                                      </p:cBhvr>
                                      <p:rCtr x="69" y="-123"/>
                                    </p:animMotion>
                                  </p:childTnLst>
                                </p:cTn>
                              </p:par>
                              <p:par>
                                <p:cTn id="33" presetID="0" presetClass="path" presetSubtype="0" repeatCount="indefinite" fill="hold" grpId="0" nodeType="withEffect">
                                  <p:stCondLst>
                                    <p:cond delay="0"/>
                                  </p:stCondLst>
                                  <p:childTnLst>
                                    <p:animMotion origin="layout" path="M -0.0007 0.00185 C -0.00061 0.00185 0.00087 0.00232 0.00173 0.00232 C 0.00217 0.00262 0.00286 0.00216 0.00304 0.00278 C 0.0033 0.00386 0.00286 0.00494 0.00278 0.00571 C 0.00217 0.00695 0.00191 0.00756 0.00104 0.00818 C 0.00087 0.00833 0.00061 0.00849 0.00026 0.00864 C -0.00087 0.00849 -0.00261 0.00941 -0.00243 0.00617 C -0.00235 0.00586 -0.002 0.00556 -0.00182 0.00525 C -0.00156 0.00525 -0.0013 0.00494 -0.00096 0.00494 C 9.13889E-5 0.00432 0.0013 0.00417 0.00226 0.00293 C 0.00252 0.00262 0.00278 0.00201 0.00304 0.00139 C 0.0033 0.00139 0.0039 0.00139 0.00382 0.00108 C 0.0039 0.00046 0.0033 0.00031 0.00304 0.00016 C 0.0026 -0.00015 0.00217 -0.00015 0.00173 -0.00031 C -0.00148 -0.00093 -0.00148 0.00062 -0.00287 -0.00247 C -0.00313 -0.00278 -0.00321 -0.00339 -0.00339 -0.0037 C -0.00313 -0.00401 -0.00295 -0.00417 -0.00261 -0.00432 C -0.00226 -0.00432 -0.002 -0.00447 -0.00156 -0.00478 C -0.00104 -0.00494 9.13889E-5 -0.00586 9.13889E-5 -0.00571 C 0.00017 -0.00509 0.00035 -0.00463 0.00035 -0.00432 C 0.00035 -0.00293 -0.00017 -0.00154 -0.00044 -0.00046 C -0.00087 0.00031 -0.00243 0.0017 -0.00182 0.00201 C -0.00078 0.00262 -8.86111E-5 0.00293 0.00087 0.0034 C 0.00095 0.0034 -0.00087 0.00201 -0.0007 0.00185 Z " pathEditMode="relative" rAng="16200000" ptsTypes="AAAAAAAAAAAAAAAAAAAAAAAA">
                                      <p:cBhvr>
                                        <p:cTn id="34" dur="3000" fill="hold"/>
                                        <p:tgtEl>
                                          <p:spTgt spid="129"/>
                                        </p:tgtEl>
                                        <p:attrNameLst>
                                          <p:attrName>ppt_x</p:attrName>
                                          <p:attrName>ppt_y</p:attrName>
                                        </p:attrNameLst>
                                      </p:cBhvr>
                                      <p:rCtr x="87" y="-31"/>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109"/>
                                        </p:tgtEl>
                                        <p:attrNameLst>
                                          <p:attrName>style.visibility</p:attrName>
                                        </p:attrNameLst>
                                      </p:cBhvr>
                                      <p:to>
                                        <p:strVal val="visible"/>
                                      </p:to>
                                    </p:set>
                                    <p:animEffect transition="in" filter="wipe(right)">
                                      <p:cBhvr>
                                        <p:cTn id="39" dur="1000"/>
                                        <p:tgtEl>
                                          <p:spTgt spid="109"/>
                                        </p:tgtEl>
                                      </p:cBhvr>
                                    </p:animEffect>
                                  </p:childTnLst>
                                </p:cTn>
                              </p:par>
                            </p:childTnLst>
                          </p:cTn>
                        </p:par>
                        <p:par>
                          <p:cTn id="40" fill="hold">
                            <p:stCondLst>
                              <p:cond delay="1000"/>
                            </p:stCondLst>
                            <p:childTnLst>
                              <p:par>
                                <p:cTn id="41" presetID="22" presetClass="exit" presetSubtype="2" fill="hold" nodeType="afterEffect">
                                  <p:stCondLst>
                                    <p:cond delay="500"/>
                                  </p:stCondLst>
                                  <p:childTnLst>
                                    <p:animEffect transition="out" filter="wipe(right)">
                                      <p:cBhvr>
                                        <p:cTn id="42" dur="1000"/>
                                        <p:tgtEl>
                                          <p:spTgt spid="109"/>
                                        </p:tgtEl>
                                      </p:cBhvr>
                                    </p:animEffect>
                                    <p:set>
                                      <p:cBhvr>
                                        <p:cTn id="43" dur="1" fill="hold">
                                          <p:stCondLst>
                                            <p:cond delay="999"/>
                                          </p:stCondLst>
                                        </p:cTn>
                                        <p:tgtEl>
                                          <p:spTgt spid="10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1" nodeType="clickEffect">
                                  <p:stCondLst>
                                    <p:cond delay="0"/>
                                  </p:stCondLst>
                                  <p:childTnLst>
                                    <p:animMotion origin="layout" path="M 0 0 L 0 -0.13472 " pathEditMode="relative" ptsTypes="AA">
                                      <p:cBhvr>
                                        <p:cTn id="47" dur="2000" fill="hold"/>
                                        <p:tgtEl>
                                          <p:spTgt spid="93"/>
                                        </p:tgtEl>
                                        <p:attrNameLst>
                                          <p:attrName>ppt_x</p:attrName>
                                          <p:attrName>ppt_y</p:attrName>
                                        </p:attrNameLst>
                                      </p:cBhvr>
                                    </p:animMotion>
                                  </p:childTnLst>
                                </p:cTn>
                              </p:par>
                              <p:par>
                                <p:cTn id="48" presetID="0" presetClass="path" presetSubtype="0" accel="50000" decel="50000" fill="hold" grpId="1" nodeType="withEffect">
                                  <p:stCondLst>
                                    <p:cond delay="0"/>
                                  </p:stCondLst>
                                  <p:childTnLst>
                                    <p:animMotion origin="layout" path="M 0 0 L 0 -0.19121 " pathEditMode="relative" ptsTypes="AA">
                                      <p:cBhvr>
                                        <p:cTn id="49" dur="2000" fill="hold"/>
                                        <p:tgtEl>
                                          <p:spTgt spid="113"/>
                                        </p:tgtEl>
                                        <p:attrNameLst>
                                          <p:attrName>ppt_x</p:attrName>
                                          <p:attrName>ppt_y</p:attrName>
                                        </p:attrNameLst>
                                      </p:cBhvr>
                                    </p:animMotion>
                                  </p:childTnLst>
                                </p:cTn>
                              </p:par>
                              <p:par>
                                <p:cTn id="50" presetID="0" presetClass="path" presetSubtype="0" accel="50000" decel="50000" fill="hold" grpId="1" nodeType="withEffect">
                                  <p:stCondLst>
                                    <p:cond delay="0"/>
                                  </p:stCondLst>
                                  <p:childTnLst>
                                    <p:animMotion origin="layout" path="M 0 0 L 0 -0.17932 " pathEditMode="relative" ptsTypes="AA">
                                      <p:cBhvr>
                                        <p:cTn id="51" dur="2000" fill="hold"/>
                                        <p:tgtEl>
                                          <p:spTgt spid="124"/>
                                        </p:tgtEl>
                                        <p:attrNameLst>
                                          <p:attrName>ppt_x</p:attrName>
                                          <p:attrName>ppt_y</p:attrName>
                                        </p:attrNameLst>
                                      </p:cBhvr>
                                    </p:animMotion>
                                  </p:childTnLst>
                                </p:cTn>
                              </p:par>
                              <p:par>
                                <p:cTn id="52" presetID="0" presetClass="path" presetSubtype="0" accel="50000" decel="50000" fill="hold" grpId="1" nodeType="withEffect">
                                  <p:stCondLst>
                                    <p:cond delay="0"/>
                                  </p:stCondLst>
                                  <p:childTnLst>
                                    <p:animMotion origin="layout" path="M 0 0 L 0 -0.14738 " pathEditMode="relative" ptsTypes="AA">
                                      <p:cBhvr>
                                        <p:cTn id="53" dur="2000" fill="hold"/>
                                        <p:tgtEl>
                                          <p:spTgt spid="123"/>
                                        </p:tgtEl>
                                        <p:attrNameLst>
                                          <p:attrName>ppt_x</p:attrName>
                                          <p:attrName>ppt_y</p:attrName>
                                        </p:attrNameLst>
                                      </p:cBhvr>
                                    </p:animMotion>
                                  </p:childTnLst>
                                </p:cTn>
                              </p:par>
                              <p:par>
                                <p:cTn id="54" presetID="0" presetClass="path" presetSubtype="0" accel="50000" decel="50000" fill="hold" grpId="1" nodeType="withEffect">
                                  <p:stCondLst>
                                    <p:cond delay="0"/>
                                  </p:stCondLst>
                                  <p:childTnLst>
                                    <p:animMotion origin="layout" path="M 0 0 L 0 -0.1017 " pathEditMode="relative" ptsTypes="AA">
                                      <p:cBhvr>
                                        <p:cTn id="55" dur="2000" fill="hold"/>
                                        <p:tgtEl>
                                          <p:spTgt spid="127"/>
                                        </p:tgtEl>
                                        <p:attrNameLst>
                                          <p:attrName>ppt_x</p:attrName>
                                          <p:attrName>ppt_y</p:attrName>
                                        </p:attrNameLst>
                                      </p:cBhvr>
                                    </p:animMotion>
                                  </p:childTnLst>
                                </p:cTn>
                              </p:par>
                            </p:childTnLst>
                          </p:cTn>
                        </p:par>
                      </p:childTnLst>
                    </p:cTn>
                  </p:par>
                  <p:par>
                    <p:cTn id="56" fill="hold">
                      <p:stCondLst>
                        <p:cond delay="indefinite"/>
                      </p:stCondLst>
                      <p:childTnLst>
                        <p:par>
                          <p:cTn id="57" fill="hold">
                            <p:stCondLst>
                              <p:cond delay="0"/>
                            </p:stCondLst>
                            <p:childTnLst>
                              <p:par>
                                <p:cTn id="58" presetID="0" presetClass="path" presetSubtype="0" repeatCount="indefinite" fill="hold" grpId="0" nodeType="clickEffect">
                                  <p:stCondLst>
                                    <p:cond delay="0"/>
                                  </p:stCondLst>
                                  <p:childTnLst>
                                    <p:animMotion origin="layout" path="M 1.11111E-6 -3.7037E-7 C 9.11111E-5 0.00015 -0.00017 0.00278 -0.00026 0.00432 C -0.00035 0.00509 -0.00017 0.00633 -0.00052 0.00664 C -0.00104 0.0071 -0.00165 0.00633 -0.00217 0.00617 C -0.00278 0.00509 -0.00313 0.00463 -0.00347 0.00324 C -0.00365 0.00278 -0.00365 0.00232 -0.00373 0.00185 C -0.00365 -0.00015 -0.00425 -0.00339 -0.00243 -0.00293 C -0.00217 -0.00293 -0.00208 -0.00231 -0.00191 -0.00201 C -0.00182 -0.00154 -0.00174 -0.00108 -0.00165 -0.00046 C -0.0013 0.00139 -0.00122 0.00355 -0.00052 0.00525 C -0.00035 0.00571 1.11111E-6 0.00617 0.00026 0.00664 C 0.00035 0.0071 0.00026 0.00818 0.00052 0.00818 C 0.00087 0.00818 0.00095 0.00725 0.00104 0.00664 C 0.00121 0.00586 0.00121 0.00509 0.0013 0.00432 C 0.00156 -0.00139 0.00069 -0.00139 0.00243 -0.00386 C 0.00269 -0.00432 0.00295 -0.00447 0.00321 -0.00478 C 0.0033 -0.00432 0.00338 -0.00386 0.00347 -0.00339 C 0.00356 -0.00278 0.00364 -0.00216 0.00373 -0.00154 C 0.00391 -0.00046 0.00434 0.00139 0.00434 0.00154 C 0.00399 0.00154 0.00373 0.00185 0.00347 0.00185 C 0.00278 0.00185 0.00191 0.00093 0.0013 0.00046 C 0.00087 -0.00031 0.00017 -0.00309 1.11111E-6 -0.00201 C -0.00035 -0.00015 -0.00061 0.00108 -0.00078 0.00278 C -0.00087 0.00293 -8.88889E-5 -0.00031 1.11111E-6 -3.7037E-7 Z " pathEditMode="relative" rAng="0" ptsTypes="AAAAAAAAAAAAAAAAAAAAAAAA">
                                      <p:cBhvr>
                                        <p:cTn id="59" dur="2000" fill="hold"/>
                                        <p:tgtEl>
                                          <p:spTgt spid="30"/>
                                        </p:tgtEl>
                                        <p:attrNameLst>
                                          <p:attrName>ppt_x</p:attrName>
                                          <p:attrName>ppt_y</p:attrName>
                                        </p:attrNameLst>
                                      </p:cBhvr>
                                      <p:rCtr x="26" y="170"/>
                                    </p:animMotion>
                                  </p:childTnLst>
                                </p:cTn>
                              </p:par>
                              <p:par>
                                <p:cTn id="60" presetID="0" presetClass="path" presetSubtype="0" repeatCount="indefinite" fill="hold" grpId="0" nodeType="withEffect">
                                  <p:stCondLst>
                                    <p:cond delay="0"/>
                                  </p:stCondLst>
                                  <p:childTnLst>
                                    <p:animMotion origin="layout" path="M 0.00078 0.00031 C 0.00078 0.00046 -0.00061 0.00185 -0.00121 0.00262 C -0.00174 0.00278 -0.00208 0.00401 -0.00252 0.00355 C -0.00304 0.00309 -0.00304 0.00201 -0.0033 0.00093 C -0.00312 -0.00046 -0.00321 -0.00123 -0.00278 -0.00247 C -0.00278 -0.00324 -0.00252 -0.00339 -0.00243 -0.0037 C -0.00147 -0.00509 -0.00035 -0.00771 0.00052 -0.00494 C 0.0007 -0.00463 0.00043 -0.00401 0.00043 -0.00386 C 0.00026 -0.00339 0.00017 -0.00278 -6.94444E-7 -0.00231 C -0.00069 -0.00062 -0.00156 0.00062 -0.00191 0.00262 C -0.002 0.0034 -0.00191 0.00417 -0.002 0.00463 C -0.00217 0.00525 -0.00269 0.00556 -0.00252 0.00617 C -0.00226 0.00664 -0.00174 0.00617 -0.00147 0.00587 C -0.00095 0.00556 -0.00069 0.00494 -0.00035 0.00463 C 0.00243 0.00154 0.00182 0.00031 0.00399 0.00124 C 0.00443 0.00124 0.0046 0.00154 0.00495 0.0017 C 0.00469 0.00216 0.0046 0.00247 0.00451 0.00293 C 0.00417 0.00324 0.00408 0.00386 0.00373 0.00432 C 0.00339 0.0054 0.00287 0.00695 0.00278 0.00725 C 0.0026 0.00679 0.00226 0.00664 0.00217 0.00617 C 0.00165 0.00509 0.00156 0.0034 0.00139 0.00232 C 0.00148 0.00124 0.00217 -0.00139 0.00165 -0.00108 C 0.0007 -0.00031 -9.06944E-5 -1.48148E-6 -0.00087 0.00093 C -0.00104 0.00093 0.00087 -0.00015 0.00078 0.00031 Z " pathEditMode="relative" rAng="3060000" ptsTypes="AAAAAAAAAAAAAAAAAAAAAAAA">
                                      <p:cBhvr>
                                        <p:cTn id="61" dur="2000" fill="hold"/>
                                        <p:tgtEl>
                                          <p:spTgt spid="34"/>
                                        </p:tgtEl>
                                        <p:attrNameLst>
                                          <p:attrName>ppt_x</p:attrName>
                                          <p:attrName>ppt_y</p:attrName>
                                        </p:attrNameLst>
                                      </p:cBhvr>
                                      <p:rCtr x="-61" y="123"/>
                                    </p:animMotion>
                                  </p:childTnLst>
                                </p:cTn>
                              </p:par>
                              <p:par>
                                <p:cTn id="62" presetID="0" presetClass="path" presetSubtype="0" repeatCount="indefinite" fill="hold" grpId="0" nodeType="withEffect">
                                  <p:stCondLst>
                                    <p:cond delay="0"/>
                                  </p:stCondLst>
                                  <p:childTnLst>
                                    <p:animMotion origin="layout" path="M -0.00079 0.00185 C -0.0007 0.00169 0.0006 0.00293 0.00147 0.00324 C 0.00182 0.00385 0.00243 0.00385 0.00269 0.00447 C 0.00277 0.00555 0.00217 0.00617 0.00191 0.00725 C 0.00121 0.00802 0.00086 0.00848 3.88889E-6 0.00864 C -0.00035 0.00879 -0.00061 0.00848 -0.00079 0.00864 C -0.00191 0.00802 -0.00382 0.00817 -0.00304 0.00524 C -0.00304 0.00478 -0.00261 0.00478 -0.00243 0.00432 C -0.00217 0.00447 -0.00191 0.00447 -0.00157 0.00447 C -0.00044 0.00447 0.00078 0.00493 0.00191 0.00416 C 0.00217 0.00401 0.00251 0.00355 0.00286 0.00324 C 0.00312 0.00324 0.00364 0.0037 0.00373 0.00324 C 0.00382 0.00262 0.00338 0.002 0.00303 0.00185 C 0.00269 0.00138 0.00225 0.00108 0.00191 0.00061 C -0.00113 -0.00124 -0.00139 0.0003 -0.00226 -0.0034 C -0.00235 -0.00417 -0.00243 -0.00448 -0.00252 -0.00494 C -0.00226 -0.00494 -0.00191 -0.0051 -0.00174 -0.0051 C -0.00131 -0.0051 -0.00096 -0.00494 -0.00061 -0.00494 C 3.88889E-6 -0.00494 0.00112 -0.00541 0.00121 -0.0051 C 0.00112 -0.00479 0.00121 -0.00402 0.00112 -0.00355 C 0.00095 -0.00263 0.00017 -0.00139 -0.00018 -0.00047 C -0.00079 0.0003 -0.00243 0.00046 -0.00191 0.00108 C -0.00096 0.00216 -0.00044 0.00324 0.00043 0.0037 C 0.00052 0.00416 -0.00105 0.00185 -0.00079 0.00185 Z " pathEditMode="relative" rAng="17160000" ptsTypes="AAAAAAAAAAAAAAAAAAAAAAAA">
                                      <p:cBhvr>
                                        <p:cTn id="63" dur="2000" fill="hold"/>
                                        <p:tgtEl>
                                          <p:spTgt spid="35"/>
                                        </p:tgtEl>
                                        <p:attrNameLst>
                                          <p:attrName>ppt_x</p:attrName>
                                          <p:attrName>ppt_y</p:attrName>
                                        </p:attrNameLst>
                                      </p:cBhvr>
                                      <p:rCtr x="95" y="0"/>
                                    </p:animMotion>
                                  </p:childTnLst>
                                </p:cTn>
                              </p:par>
                              <p:par>
                                <p:cTn id="64" presetID="0" presetClass="path" presetSubtype="0" repeatCount="indefinite" fill="hold" grpId="0" nodeType="withEffect">
                                  <p:stCondLst>
                                    <p:cond delay="0"/>
                                  </p:stCondLst>
                                  <p:childTnLst>
                                    <p:animMotion origin="layout" path="M 0.00052 0.00308 C 0.00043 0.00293 0.00069 0.00031 0.00078 -0.00124 C 0.00087 -0.00201 0.00069 -0.00324 0.00104 -0.00355 C 0.00156 -0.00402 0.00217 -0.00324 0.00269 -0.00309 C 0.0033 -0.00201 0.00364 -0.00155 0.00399 -0.00016 C 0.00417 0.00031 0.00417 0.00077 0.00425 0.00123 C 0.00417 0.00324 0.00477 0.00648 0.00295 0.00602 C 0.00269 0.00602 0.0026 0.0054 0.00243 0.00509 C 0.00234 0.00463 0.00226 0.00416 0.00217 0.00355 C 0.00182 0.00169 0.00173 -0.00047 0.00104 -0.00216 C 0.00087 -0.00263 0.00052 -0.00309 0.00026 -0.00355 C 0.00017 -0.00402 0.00026 -0.0051 1.52778E-6 -0.0051 C -0.00035 -0.0051 -0.00044 -0.00417 -0.00052 -0.00355 C -0.0007 -0.00278 -0.0007 -0.00201 -0.00078 -0.00124 C -0.00104 0.00447 -0.00018 0.00447 -0.00191 0.00694 C -0.00217 0.0074 -0.00243 0.00756 -0.00269 0.00787 C -0.00278 0.0074 -0.00287 0.00694 -0.00295 0.00648 C -0.00304 0.00586 -0.00313 0.00524 -0.00321 0.00463 C -0.00339 0.00355 -0.00382 0.00169 -0.00382 0.00154 C -0.00347 0.00154 -0.00321 0.00123 -0.00295 0.00123 C -0.00226 0.00123 -0.00139 0.00216 -0.00078 0.00262 C -0.00035 0.00339 0.00035 0.00617 0.00052 0.00509 C 0.00087 0.00324 0.00113 0.002 0.0013 0.00031 C 0.00139 0.00015 0.00061 0.00339 0.00052 0.00308 Z " pathEditMode="relative" rAng="10800000" ptsTypes="AAAAAAAAAAAAAAAAAAAAAAAA">
                                      <p:cBhvr>
                                        <p:cTn id="65" dur="2000" fill="hold"/>
                                        <p:tgtEl>
                                          <p:spTgt spid="36"/>
                                        </p:tgtEl>
                                        <p:attrNameLst>
                                          <p:attrName>ppt_x</p:attrName>
                                          <p:attrName>ppt_y</p:attrName>
                                        </p:attrNameLst>
                                      </p:cBhvr>
                                      <p:rCtr x="-26" y="-170"/>
                                    </p:animMotion>
                                  </p:childTnLst>
                                </p:cTn>
                              </p:par>
                              <p:par>
                                <p:cTn id="66" presetID="0" presetClass="path" presetSubtype="0" repeatCount="indefinite" fill="hold" grpId="0" nodeType="withEffect">
                                  <p:stCondLst>
                                    <p:cond delay="0"/>
                                  </p:stCondLst>
                                  <p:childTnLst>
                                    <p:animMotion origin="layout" path="M -3.05556E-6 1.60494E-6 C 8.69444E-5 0.00015 -0.00017 0.00278 -0.00026 0.00432 C -0.00034 0.00509 -0.00017 0.00633 -0.00052 0.00663 C -0.00104 0.0071 -0.00165 0.00633 -0.00217 0.00617 C -0.00277 0.00509 -0.00312 0.00463 -0.00347 0.00324 C -0.00364 0.00278 -0.00364 0.00231 -0.00373 0.00185 C -0.00364 -0.00016 -0.00425 -0.0034 -0.00243 -0.00293 C -0.00217 -0.00293 -0.00208 -0.00232 -0.00191 -0.00201 C -0.00182 -0.00154 -0.00173 -0.00108 -0.00165 -0.00046 C -0.0013 0.00139 -0.00121 0.00355 -0.00052 0.00525 C -0.00034 0.00571 -3.05556E-6 0.00617 0.00026 0.00663 C 0.00035 0.0071 0.00026 0.00818 0.00052 0.00818 C 0.00087 0.00818 0.00096 0.00725 0.00104 0.00663 C 0.00122 0.00586 0.00122 0.00509 0.00131 0.00432 C 0.00157 -0.00139 0.0007 -0.00139 0.00243 -0.00386 C 0.00269 -0.00432 0.00295 -0.00448 0.00321 -0.00479 C 0.0033 -0.00432 0.00339 -0.00386 0.00348 -0.0034 C 0.00356 -0.00278 0.00365 -0.00216 0.00374 -0.00154 C 0.00391 -0.00046 0.00434 0.00139 0.00434 0.00154 C 0.004 0.00154 0.00374 0.00185 0.00348 0.00185 C 0.00278 0.00185 0.00191 0.00092 0.00131 0.00046 C 0.00087 -0.00031 0.00018 -0.00309 -3.05556E-6 -0.00201 C -0.00034 -0.00016 -0.0006 0.00108 -0.00078 0.00278 C -0.00086 0.00293 -8.30556E-5 -0.00031 -3.05556E-6 1.60494E-6 Z " pathEditMode="relative" rAng="0" ptsTypes="AAAAAAAAAAAAAAAAAAAAAAAA">
                                      <p:cBhvr>
                                        <p:cTn id="67" dur="2000" fill="hold"/>
                                        <p:tgtEl>
                                          <p:spTgt spid="37"/>
                                        </p:tgtEl>
                                        <p:attrNameLst>
                                          <p:attrName>ppt_x</p:attrName>
                                          <p:attrName>ppt_y</p:attrName>
                                        </p:attrNameLst>
                                      </p:cBhvr>
                                      <p:rCtr x="26" y="170"/>
                                    </p:animMotion>
                                  </p:childTnLst>
                                </p:cTn>
                              </p:par>
                              <p:par>
                                <p:cTn id="68" presetID="0" presetClass="path" presetSubtype="0" repeatCount="indefinite" fill="hold" grpId="0" nodeType="withEffect">
                                  <p:stCondLst>
                                    <p:cond delay="0"/>
                                  </p:stCondLst>
                                  <p:childTnLst>
                                    <p:animMotion origin="layout" path="M 0.00113 0.00217 C 0.00096 0.00217 -1.94444E-6 0.00031 -0.00061 -0.00108 C -0.00087 -0.00169 -0.00139 -0.00231 -0.00139 -0.00277 C -0.00121 -0.00401 -0.00052 -0.00401 -8.19444E-5 -0.00463 C 0.00087 -0.00478 0.0013 -0.00493 0.002 -0.00463 C 0.00243 -0.00447 0.00252 -0.00401 0.00287 -0.00401 C 0.00356 -0.00231 0.0053 -0.00123 0.004 0.00093 C 0.00382 0.00139 0.00339 0.00093 0.00321 0.00108 C 0.00295 0.00078 0.00269 0.00062 0.00243 0.00031 C 0.00139 -0.00046 0.00035 -0.00185 -0.00069 -0.002 C -0.00113 -0.00216 -0.00156 -0.002 -0.00191 -0.00169 C -0.00217 -0.00216 -0.00252 -0.00293 -0.00269 -0.00262 C -0.00286 -0.00216 -0.00252 -0.00138 -0.00243 -0.00092 C -0.00217 -0.00015 -0.00191 0.00031 -0.00165 0.00124 C 0.00061 0.00541 0.00122 0.00402 0.00104 0.00818 C 0.00104 0.0088 0.00104 0.00911 0.00087 0.00957 C 0.0007 0.00942 0.00044 0.00926 0.00018 0.00911 C -0.00017 0.00896 -0.00052 0.00865 -0.00069 0.00818 C -0.00139 0.00787 -0.00234 0.0071 -0.00252 0.0071 C -0.00225 0.00664 -0.00225 0.00587 -0.00199 0.00556 C -0.00147 0.00463 -0.00061 0.00402 8.80556E-5 0.00371 C 0.0007 0.00355 0.00226 0.00448 0.002 0.00355 C 0.00139 0.00186 0.00104 0.00078 0.00044 -0.00061 C 0.00044 -0.00092 0.00122 0.00247 0.00113 0.00217 Z " pathEditMode="relative" rAng="7920000" ptsTypes="AAAAAAAAAAAAAAAAAAAAAAAA">
                                      <p:cBhvr>
                                        <p:cTn id="69" dur="2000" fill="hold"/>
                                        <p:tgtEl>
                                          <p:spTgt spid="38"/>
                                        </p:tgtEl>
                                        <p:attrNameLst>
                                          <p:attrName>ppt_x</p:attrName>
                                          <p:attrName>ppt_y</p:attrName>
                                        </p:attrNameLst>
                                      </p:cBhvr>
                                      <p:rCtr x="-95" y="-62"/>
                                    </p:animMotion>
                                  </p:childTnLst>
                                </p:cTn>
                              </p:par>
                              <p:par>
                                <p:cTn id="70" presetID="0" presetClass="path" presetSubtype="0" repeatCount="indefinite" fill="hold" grpId="0" nodeType="withEffect">
                                  <p:stCondLst>
                                    <p:cond delay="0"/>
                                  </p:stCondLst>
                                  <p:childTnLst>
                                    <p:animMotion origin="layout" path="M -0.0007 0.00262 C -0.00061 0.00232 0.00078 0.00201 0.00174 0.00154 C 0.00217 0.00154 0.00278 0.00077 0.00295 0.00139 C 0.00347 0.00201 0.00312 0.0034 0.00321 0.00432 C 0.00295 0.00556 0.00278 0.00633 0.00217 0.00741 C 0.002 0.00787 0.00174 0.00803 0.00148 0.00803 C 0.00035 0.0088 -0.00113 0.0108 -0.00148 0.00756 C -0.00156 0.0071 -0.00122 0.00679 -0.00113 0.00633 C -0.00104 0.00617 -0.0007 0.00571 -0.00043 0.00556 C 0.00052 0.00432 0.00165 0.0034 0.00234 0.0017 C 0.00252 0.00139 0.00269 0.00062 0.00269 -8.64198E-7 C 0.00304 -0.00031 0.00365 -0.00046 0.00356 -0.00093 C 0.00347 -0.00154 0.00295 -0.00139 0.0026 -0.00123 C 0.002 -0.00123 0.00174 -0.00108 0.00113 -0.00108 C -0.002 0.00031 -0.00174 0.0017 -0.00347 -0.00046 C -0.00382 -0.00093 -0.00408 -0.00108 -0.00417 -0.00139 C -0.00399 -0.0017 -0.00373 -0.00201 -0.00356 -0.00231 C -0.00321 -0.00262 -0.00304 -0.00293 -0.0026 -0.00339 C -0.00208 -0.00401 -0.00122 -0.00525 -0.00113 -0.00525 C -0.00104 -0.00478 -0.00078 -0.00432 -0.0007 -0.00386 C -0.00052 -0.00278 -0.00087 -0.00108 -0.00078 0.00016 C -0.00122 0.00108 -0.00234 0.00324 -0.00174 0.00309 C -0.00061 0.00309 6.94444E-7 0.00324 0.00095 0.00309 C 0.00121 0.00309 -0.00078 0.00278 -0.0007 0.00262 Z " pathEditMode="relative" rAng="15120000" ptsTypes="AAAAAAAAAAAAAAAAAAAAAAAA">
                                      <p:cBhvr>
                                        <p:cTn id="71" dur="2000" fill="hold"/>
                                        <p:tgtEl>
                                          <p:spTgt spid="39"/>
                                        </p:tgtEl>
                                        <p:attrNameLst>
                                          <p:attrName>ppt_x</p:attrName>
                                          <p:attrName>ppt_y</p:attrName>
                                        </p:attrNameLst>
                                      </p:cBhvr>
                                      <p:rCtr x="87" y="-108"/>
                                    </p:animMotion>
                                  </p:childTnLst>
                                </p:cTn>
                              </p:par>
                              <p:par>
                                <p:cTn id="72" presetID="0" presetClass="path" presetSubtype="0" repeatCount="indefinite" fill="hold" grpId="0" nodeType="withEffect">
                                  <p:stCondLst>
                                    <p:cond delay="0"/>
                                  </p:stCondLst>
                                  <p:childTnLst>
                                    <p:animMotion origin="layout" path="M -0.00078 0.00231 C -0.00069 0.00216 0.00079 0.00262 0.00165 0.00278 C 0.00209 0.00293 0.00278 0.00262 0.00296 0.00324 C 0.00322 0.00417 0.00278 0.00525 0.0027 0.00617 C 0.00209 0.00725 0.00183 0.00787 0.00105 0.00849 C 0.00079 0.0088 0.00053 0.0088 0.00027 0.00895 C -0.00086 0.0088 -0.00269 0.00988 -0.00243 0.00664 C -0.00243 0.00617 -0.00208 0.00602 -0.0019 0.00571 C -0.00164 0.00556 -0.00138 0.0054 -0.00104 0.00525 C -4.86111E-6 0.00463 0.00122 0.00448 0.00218 0.00324 C 0.00244 0.00293 0.0027 0.00231 0.00296 0.00185 C 0.00322 0.0017 0.00382 0.00185 0.00382 0.00139 C 0.00382 0.00077 0.0033 0.00062 0.00296 0.00046 C 0.00252 0.00015 0.00209 0.00015 0.00165 -1.23457E-7 C -0.00156 -0.00046 -0.00156 0.00108 -0.00295 -0.00201 C -0.00321 -0.00247 -0.00329 -0.00293 -0.00347 -0.00339 C -0.00321 -0.00355 -0.00295 -0.0037 -0.00269 -0.00386 C -0.00234 -0.00401 -0.00199 -0.00417 -0.00164 -0.00432 C -0.00104 -0.00463 -4.86111E-6 -0.0054 8.51389E-5 -0.0054 C 8.51389E-5 -0.00478 0.00027 -0.00432 0.00027 -0.00386 C 0.00027 -0.00262 -0.00026 -0.00108 -0.00052 -1.23457E-7 C -0.00095 0.00077 -0.00251 0.00201 -0.0019 0.00231 C -0.00086 0.00293 -0.00017 0.0034 0.00079 0.0037 C 0.00087 0.00386 -0.00095 0.00247 -0.00078 0.00231 Z " pathEditMode="relative" rAng="16200000" ptsTypes="AAAAAAAAAAAAAAAAAAAAAAAA">
                                      <p:cBhvr>
                                        <p:cTn id="73" dur="2000" fill="hold"/>
                                        <p:tgtEl>
                                          <p:spTgt spid="40"/>
                                        </p:tgtEl>
                                        <p:attrNameLst>
                                          <p:attrName>ppt_x</p:attrName>
                                          <p:attrName>ppt_y</p:attrName>
                                        </p:attrNameLst>
                                      </p:cBhvr>
                                      <p:rCtr x="95" y="-46"/>
                                    </p:animMotion>
                                  </p:childTnLst>
                                </p:cTn>
                              </p:par>
                              <p:par>
                                <p:cTn id="74" presetID="0" presetClass="path" presetSubtype="0" repeatCount="indefinite" fill="hold" grpId="0" nodeType="withEffect">
                                  <p:stCondLst>
                                    <p:cond delay="0"/>
                                  </p:stCondLst>
                                  <p:childTnLst>
                                    <p:animMotion origin="layout" path="M 0.00121 0.00108 C 0.00113 0.00123 -0.00043 0.00108 -0.0013 0.00108 C -0.00174 0.00108 -0.00234 0.00154 -0.00261 0.00093 C -0.00295 6.17284E-7 -0.00252 -0.00108 -0.00252 -0.00201 C -0.002 -0.00324 -0.00182 -0.00386 -0.00104 -0.00463 C -0.00078 -0.00509 -0.00052 -0.00509 -0.00035 -0.00556 C 0.00078 -0.0054 0.00252 -0.00695 0.00252 -0.00355 C 0.00252 -0.00309 0.00226 -0.00293 0.00208 -0.00262 C 0.00182 -0.00232 0.00156 -0.00216 0.00121 -0.00201 C 0.00026 -0.00108 -0.00096 -0.00062 -0.00182 0.00077 C -0.00208 0.00108 -0.00226 0.00185 -0.00252 0.00231 C -0.00278 0.00247 -0.00339 0.00247 -0.0033 0.00293 C -0.0033 0.00355 -0.00278 0.00355 -0.00243 0.0037 C -0.00191 0.00386 -0.00148 0.00386 -0.00104 0.00386 C 0.00217 0.00355 0.00191 0.00216 0.00364 0.00478 C 0.00391 0.00525 0.00399 0.00571 0.00425 0.00617 C 0.00399 0.00633 0.00373 0.00648 0.00347 0.00679 C 0.00312 0.00694 0.00286 0.00725 0.00252 0.00741 C 0.00191 0.00787 0.00095 0.0088 0.00087 0.0091 C 0.00078 0.00833 0.00061 0.00787 0.00061 0.00741 C 0.00052 0.00617 0.00087 0.00447 0.00104 0.00339 C 0.00147 0.00247 0.00295 0.00093 0.00226 0.00077 C 0.00121 0.00046 0.00052 0.00015 -0.00043 6.17284E-7 C -0.00061 -0.00015 0.0013 0.00077 0.00121 0.00108 Z " pathEditMode="relative" rAng="4980000" ptsTypes="AAAAAAAAAAAAAAAAAAAAAAAA">
                                      <p:cBhvr>
                                        <p:cTn id="75" dur="2000" fill="hold"/>
                                        <p:tgtEl>
                                          <p:spTgt spid="41"/>
                                        </p:tgtEl>
                                        <p:attrNameLst>
                                          <p:attrName>ppt_x</p:attrName>
                                          <p:attrName>ppt_y</p:attrName>
                                        </p:attrNameLst>
                                      </p:cBhvr>
                                      <p:rCtr x="-95" y="62"/>
                                    </p:animMotion>
                                  </p:childTnLst>
                                </p:cTn>
                              </p:par>
                              <p:par>
                                <p:cTn id="76" presetID="0" presetClass="path" presetSubtype="0" repeatCount="indefinite" fill="hold" grpId="0" nodeType="withEffect">
                                  <p:stCondLst>
                                    <p:cond delay="0"/>
                                  </p:stCondLst>
                                  <p:childTnLst>
                                    <p:animMotion origin="layout" path="M -0.00069 0.00293 C -0.0006 0.00247 0.00078 0.00139 0.00157 0.00077 C 0.00191 0.00046 0.00243 -0.00031 0.00278 -0.00016 C 0.0033 0.00061 0.00322 0.00169 0.00348 0.00278 C 0.0033 0.00401 0.00322 0.00494 0.00278 0.00632 C 0.00261 0.00663 0.00243 0.0071 0.00217 0.00725 C 0.00122 0.00818 8.66667E-5 0.01111 -0.00069 0.00787 C -0.00086 0.00756 -0.0006 0.00725 -0.0006 0.00663 C -0.00043 0.00632 -0.00026 0.00586 -3.33333E-6 0.0054 C 0.0007 0.00386 0.00165 0.00262 0.00209 0.00061 C 0.00226 0.00031 0.00226 -0.00047 0.00235 -0.00108 C 0.00252 -0.0017 0.00304 -0.00216 0.00295 -0.00232 C 0.00269 -0.00309 0.00226 -0.00247 0.00183 -0.00247 C 0.00148 -0.00216 0.00105 -0.00185 0.0007 -0.00139 C -0.00217 0.00108 -0.00165 0.00247 -0.00382 0.00139 C -0.00416 0.00123 -0.00434 0.00077 -0.00468 0.00061 C -0.00451 0.00015 -0.00434 -0.00016 -0.00416 -0.00062 C -0.00399 -0.00108 -0.00364 -0.00139 -0.00338 -0.00201 C -0.00303 -0.00278 -0.00234 -0.00432 -0.00225 -0.00448 C -0.00208 -0.00417 -0.00182 -0.00386 -0.00165 -0.00355 C -0.00139 -0.00247 -0.0013 -0.00062 -0.00113 0.00046 C -0.0013 0.00154 -0.00217 0.00416 -0.00156 0.00401 C -0.00052 0.00324 0.00018 0.00324 0.00105 0.00231 C 0.00122 0.00262 -0.00078 0.00308 -0.00069 0.00293 Z " pathEditMode="relative" rAng="14220000" ptsTypes="AAAAAAAAAAAAAAAAAAAAAAAA">
                                      <p:cBhvr>
                                        <p:cTn id="77" dur="2000" fill="hold"/>
                                        <p:tgtEl>
                                          <p:spTgt spid="42"/>
                                        </p:tgtEl>
                                        <p:attrNameLst>
                                          <p:attrName>ppt_x</p:attrName>
                                          <p:attrName>ppt_y</p:attrName>
                                        </p:attrNameLst>
                                      </p:cBhvr>
                                      <p:rCtr x="69" y="-139"/>
                                    </p:animMotion>
                                  </p:childTnLst>
                                </p:cTn>
                              </p:par>
                              <p:par>
                                <p:cTn id="78" presetID="0" presetClass="path" presetSubtype="0" repeatCount="indefinite" fill="hold" grpId="0" nodeType="withEffect">
                                  <p:stCondLst>
                                    <p:cond delay="0"/>
                                  </p:stCondLst>
                                  <p:childTnLst>
                                    <p:animMotion origin="layout" path="M -0.00087 0.00201 C -0.00079 0.00185 0.0006 0.00263 0.00147 0.00293 C 0.00191 0.00324 0.0026 0.00309 0.00277 0.00371 C 0.00295 0.00463 0.00243 0.0054 0.00225 0.00648 C 0.00164 0.00725 0.0013 0.00803 0.00052 0.00849 C 0.00017 0.0088 -8.54167E-5 0.00864 -0.00035 0.0088 C -0.00139 0.00834 -0.0033 0.00911 -0.00287 0.00587 C -0.00278 0.0054 -0.00244 0.0054 -0.00226 0.00509 C -0.002 0.00494 -0.00174 0.00494 -0.00139 0.00479 C -0.00026 0.00448 0.00095 0.00448 0.00199 0.00355 C 0.00225 0.00324 0.00251 0.00278 0.00286 0.00232 C 0.00312 0.00216 0.00373 0.00247 0.00373 0.00201 C 0.0039 0.00139 0.00329 0.00093 0.00295 0.00093 C 0.00251 0.00046 0.00208 0.00046 0.00164 0.00016 C -0.00148 -0.00092 -0.00157 0.00062 -0.00278 -0.00278 C -0.00296 -0.00355 -0.00304 -0.00386 -0.00322 -0.00432 C -0.00278 -0.00432 -0.00261 -0.00447 -0.00235 -0.00463 C -0.002 -0.00463 -0.00165 -0.00478 -0.00131 -0.00478 C -0.0007 -0.00494 0.00043 -0.00555 0.00052 -0.00555 C 0.00043 -0.00494 0.0006 -0.00463 0.00069 -0.00401 C 0.0006 -0.00293 -0.00018 -0.00123 -0.00035 -0.00031 C -0.00096 0.00016 -0.00261 0.00124 -0.002 0.0017 C -0.00105 0.00232 -0.00035 0.00293 0.00052 0.00371 C 0.0006 0.00386 -0.00105 0.00185 -0.00087 0.00201 Z " pathEditMode="relative" rAng="16620000" ptsTypes="AAAAAAAAAAAAAAAAAAAAAAAA">
                                      <p:cBhvr>
                                        <p:cTn id="79" dur="2000" fill="hold"/>
                                        <p:tgtEl>
                                          <p:spTgt spid="43"/>
                                        </p:tgtEl>
                                        <p:attrNameLst>
                                          <p:attrName>ppt_x</p:attrName>
                                          <p:attrName>ppt_y</p:attrName>
                                        </p:attrNameLst>
                                      </p:cBhvr>
                                      <p:rCtr x="95" y="-31"/>
                                    </p:animMotion>
                                  </p:childTnLst>
                                </p:cTn>
                              </p:par>
                              <p:par>
                                <p:cTn id="80" presetID="0" presetClass="path" presetSubtype="0" repeatCount="indefinite" fill="hold" grpId="0" nodeType="withEffect">
                                  <p:stCondLst>
                                    <p:cond delay="0"/>
                                  </p:stCondLst>
                                  <p:childTnLst>
                                    <p:animMotion origin="layout" path="M 0.00061 0.00278 C 0.00061 0.00262 0.00026 0.00015 -0.00017 -0.00139 C -0.00026 -0.00201 -0.00069 -0.00293 -0.00035 -0.0037 C -1.94444E-6 -0.00448 0.0007 -0.00401 0.00113 -0.00448 C 0.002 -0.00386 0.00235 -0.0037 0.00313 -0.00262 C 0.0033 -0.00232 0.00347 -0.00216 0.00365 -0.00154 C 0.00408 0.00031 0.0053 0.00262 0.00365 0.00355 C 0.00339 0.0037 0.00313 0.00339 0.00295 0.00309 C 0.00278 0.00293 0.00252 0.00262 0.00235 0.00185 C 0.00148 0.00062 0.00087 -0.00139 -8.19444E-5 -0.00232 C -0.00043 -0.00262 -0.00078 -0.00278 -0.00113 -0.00309 C -0.00139 -0.0034 -0.00156 -0.00448 -0.00165 -0.00432 C -0.00199 -0.00401 -0.00182 -0.00293 -0.00191 -0.00247 C -0.00173 -0.0017 -0.00156 -0.00077 -0.00156 9.87654E-7 C -0.00035 0.00509 0.00044 0.00447 -0.00052 0.00802 C -0.00078 0.0088 -0.00087 0.00895 -0.00104 0.00941 C -0.00121 0.0091 -0.00139 0.00895 -0.00165 0.00864 C -0.00182 0.00787 -0.00217 0.00756 -0.00225 0.0071 C -0.00269 0.00602 -0.00356 0.00494 -0.00356 0.00478 C -0.0033 0.00447 -0.00321 0.00386 -0.00286 0.00386 C -0.00234 0.00324 -0.0013 0.00355 -0.00052 0.00324 C -1.94444E-6 0.00386 0.0013 0.00586 0.00122 0.00447 C 0.00104 0.00262 0.00104 0.00123 0.0007 -0.00016 C 0.0007 -0.00046 0.00078 0.00309 0.00061 0.00278 Z " pathEditMode="relative" rAng="9300000" ptsTypes="AAAAAAAAAAAAAAAAAAAAAAAA">
                                      <p:cBhvr>
                                        <p:cTn id="81" dur="2000" fill="hold"/>
                                        <p:tgtEl>
                                          <p:spTgt spid="44"/>
                                        </p:tgtEl>
                                        <p:attrNameLst>
                                          <p:attrName>ppt_x</p:attrName>
                                          <p:attrName>ppt_y</p:attrName>
                                        </p:attrNameLst>
                                      </p:cBhvr>
                                      <p:rCtr x="-52" y="-139"/>
                                    </p:animMotion>
                                  </p:childTnLst>
                                </p:cTn>
                              </p:par>
                              <p:par>
                                <p:cTn id="82" presetID="0" presetClass="path" presetSubtype="0" repeatCount="indefinite" fill="hold" grpId="0" nodeType="withEffect">
                                  <p:stCondLst>
                                    <p:cond delay="0"/>
                                  </p:stCondLst>
                                  <p:childTnLst>
                                    <p:animMotion origin="layout" path="M -0.00052 0.00077 C -0.00043 0.00093 0.00035 0.00309 0.00078 0.00448 C 0.00104 0.00509 0.00156 0.00571 0.00148 0.00648 C 0.00122 0.00725 0.00044 0.00741 -2.36111E-6 0.00787 C -0.00087 0.00772 -0.0013 0.00803 -0.00208 0.0071 C -0.00234 0.00695 -0.00243 0.00679 -0.00278 0.00633 C -0.00338 0.00479 -0.00495 0.00309 -0.00338 0.00139 C -0.0033 0.00093 -0.00295 0.00139 -0.00278 0.00154 C -0.00251 0.00154 -0.00225 0.00201 -0.00199 0.00216 C -0.00095 0.0034 -0.00017 0.00494 0.00096 0.00525 C 0.00122 0.0054 0.00165 0.0054 0.00209 0.00556 C 0.00226 0.00571 0.00269 0.00679 0.00278 0.00633 C 0.00304 0.00617 0.00278 0.00509 0.00261 0.00479 C 0.00252 0.00386 0.00226 0.0034 0.002 0.00247 C 0.00018 -0.002 -0.00052 -0.00123 -8.23611E-5 -0.00509 C -8.23611E-5 -0.00571 8.76389E-5 -0.00617 0.00026 -0.00648 C 0.00044 -0.00633 0.00061 -0.00617 0.00096 -0.00571 C 0.00113 -0.00555 0.00148 -0.00494 0.00174 -0.00478 C 0.00226 -0.00417 0.0033 -0.00308 0.00339 -0.00293 C 0.00304 -0.00247 0.00295 -0.00216 0.00287 -0.0017 C 0.00235 -0.00092 0.00122 -0.00062 0.00061 -0.00046 C -2.36111E-6 -0.00031 -0.00156 -0.0017 -0.0013 -0.00062 C -0.00087 0.00093 -0.00061 0.00232 -0.00017 0.00371 C -0.00017 0.00386 -0.00069 0.00062 -0.00052 0.00077 Z " pathEditMode="relative" rAng="19200000" ptsTypes="AAAAAAAAAAAAAAAAAAAAAAAA">
                                      <p:cBhvr>
                                        <p:cTn id="83" dur="2000" fill="hold"/>
                                        <p:tgtEl>
                                          <p:spTgt spid="45"/>
                                        </p:tgtEl>
                                        <p:attrNameLst>
                                          <p:attrName>ppt_x</p:attrName>
                                          <p:attrName>ppt_y</p:attrName>
                                        </p:attrNameLst>
                                      </p:cBhvr>
                                      <p:rCtr x="78" y="93"/>
                                    </p:animMotion>
                                  </p:childTnLst>
                                </p:cTn>
                              </p:par>
                              <p:par>
                                <p:cTn id="84" presetID="0" presetClass="path" presetSubtype="0" repeatCount="indefinite" fill="hold" grpId="0" nodeType="withEffect">
                                  <p:stCondLst>
                                    <p:cond delay="0"/>
                                  </p:stCondLst>
                                  <p:childTnLst>
                                    <p:animMotion origin="layout" path="M -0.00061 0.00308 C -0.00052 0.00293 0.00086 0.002 0.00165 0.00123 C 0.00199 0.00077 0.00251 -0.00016 0.00286 0.00046 C 0.00338 0.00092 0.0033 0.00231 0.00347 0.00308 C 0.0033 0.00447 0.0033 0.0054 0.00277 0.00648 C 0.0026 0.00709 0.00243 0.00725 0.00225 0.00771 C 0.0013 0.00879 8.36111E-5 0.01142 -0.00078 0.00818 C -0.00087 0.00802 -0.0007 0.00756 -0.00052 0.00709 C -0.00044 0.00663 -0.00018 0.00632 8.36111E-5 0.00586 C 0.00069 0.00416 0.00173 0.00293 0.00217 0.00108 C 0.00234 0.00061 0.00234 -0.00031 0.00243 -0.00093 C 0.0026 -0.00108 0.00321 -0.00155 0.00295 -0.00216 C 0.00286 -0.00247 0.00234 -0.00232 0.00199 -0.00201 C 0.00156 -0.00186 0.00121 -0.00139 0.00078 -0.00108 C -0.00209 0.00154 -0.00165 0.00277 -0.00374 0.00154 C -0.00408 0.00138 -0.00426 0.00108 -0.0046 0.00077 C -0.00443 0.0003 -0.00426 0.00015 -0.00408 -0.00047 C -0.00382 -0.00093 -0.00356 -0.00139 -0.00339 -0.00186 C -0.00287 -0.00247 -0.00226 -0.00432 -0.00226 -0.00417 C -0.002 -0.00386 -0.00165 -0.0034 -0.00157 -0.00324 C -0.00131 -0.00201 -0.00113 -0.00016 -0.00105 0.00092 C -0.00122 0.00185 -0.00217 0.00432 -0.00157 0.00401 C -0.00044 0.0037 0.00026 0.00355 0.00112 0.00277 C 0.0013 0.00293 -0.0007 0.00324 -0.00061 0.00308 Z " pathEditMode="relative" rAng="14280000" ptsTypes="AAAAAAAAAAAAAAAAAAAAAAAA">
                                      <p:cBhvr>
                                        <p:cTn id="85" dur="2000" fill="hold"/>
                                        <p:tgtEl>
                                          <p:spTgt spid="46"/>
                                        </p:tgtEl>
                                        <p:attrNameLst>
                                          <p:attrName>ppt_x</p:attrName>
                                          <p:attrName>ppt_y</p:attrName>
                                        </p:attrNameLst>
                                      </p:cBhvr>
                                      <p:rCtr x="69" y="-123"/>
                                    </p:animMotion>
                                  </p:childTnLst>
                                </p:cTn>
                              </p:par>
                              <p:par>
                                <p:cTn id="86" presetID="0" presetClass="path" presetSubtype="0" repeatCount="indefinite" fill="hold" grpId="0" nodeType="withEffect">
                                  <p:stCondLst>
                                    <p:cond delay="0"/>
                                  </p:stCondLst>
                                  <p:childTnLst>
                                    <p:animMotion origin="layout" path="M -0.00079 0.0017 C -0.0007 0.0017 0.00078 0.00216 0.00165 0.00216 C 0.00208 0.00247 0.00277 0.00201 0.00295 0.00262 C 0.00321 0.0037 0.00277 0.00478 0.00269 0.00556 C 0.00208 0.00679 0.00182 0.00741 0.00095 0.00803 C 0.00078 0.00818 0.00052 0.00833 0.00017 0.00849 C -0.00096 0.00833 -0.0027 0.00926 -0.00252 0.00602 C -0.00243 0.00571 -0.00209 0.0054 -0.00191 0.00509 C -0.00165 0.00509 -0.00139 0.00478 -0.00105 0.00478 C 4.16667E-6 0.00417 0.00121 0.00401 0.00217 0.00278 C 0.00243 0.00247 0.00269 0.00185 0.00295 0.00124 C 0.00321 0.00124 0.00382 0.00124 0.00373 0.00093 C 0.00382 0.00031 0.00321 0.00016 0.00295 -8.64198E-7 C 0.00251 -0.00031 0.00208 -0.00031 0.00165 -0.00046 C -0.00157 -0.00108 -0.00157 0.00046 -0.00296 -0.00262 C -0.00322 -0.00293 -0.0033 -0.00355 -0.00348 -0.00386 C -0.00322 -0.00417 -0.00304 -0.00432 -0.0027 -0.00447 C -0.00235 -0.00447 -0.00209 -0.00463 -0.00165 -0.00494 C -0.00113 -0.00509 4.16667E-6 -0.00602 4.16667E-6 -0.00586 C 8.41667E-5 -0.00525 0.00026 -0.00478 0.00026 -0.00447 C 0.00026 -0.00309 -0.00026 -0.0017 -0.00052 -0.00062 C -0.00096 0.00016 -0.00252 0.00154 -0.00191 0.00185 C -0.00087 0.00247 -0.00018 0.00278 0.00078 0.00324 C 0.00086 0.00324 -0.00096 0.00185 -0.00079 0.0017 Z " pathEditMode="relative" rAng="16200000" ptsTypes="AAAAAAAAAAAAAAAAAAAAAAAA">
                                      <p:cBhvr>
                                        <p:cTn id="87" dur="2000" fill="hold"/>
                                        <p:tgtEl>
                                          <p:spTgt spid="47"/>
                                        </p:tgtEl>
                                        <p:attrNameLst>
                                          <p:attrName>ppt_x</p:attrName>
                                          <p:attrName>ppt_y</p:attrName>
                                        </p:attrNameLst>
                                      </p:cBhvr>
                                      <p:rCtr x="87" y="-31"/>
                                    </p:animMotion>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down)">
                                      <p:cBhvr>
                                        <p:cTn id="92" dur="1000"/>
                                        <p:tgtEl>
                                          <p:spTgt spid="31"/>
                                        </p:tgtEl>
                                      </p:cBhvr>
                                    </p:animEffect>
                                  </p:childTnLst>
                                </p:cTn>
                              </p:par>
                              <p:par>
                                <p:cTn id="93" presetID="22" presetClass="entr" presetSubtype="4" fill="hold" nodeType="with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wipe(down)">
                                      <p:cBhvr>
                                        <p:cTn id="95" dur="1000"/>
                                        <p:tgtEl>
                                          <p:spTgt spid="49"/>
                                        </p:tgtEl>
                                      </p:cBhvr>
                                    </p:animEffect>
                                  </p:childTnLst>
                                </p:cTn>
                              </p:par>
                              <p:par>
                                <p:cTn id="96" presetID="22" presetClass="entr" presetSubtype="4" fill="hold" nodeType="with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wipe(down)">
                                      <p:cBhvr>
                                        <p:cTn id="98" dur="1000"/>
                                        <p:tgtEl>
                                          <p:spTgt spid="52"/>
                                        </p:tgtEl>
                                      </p:cBhvr>
                                    </p:animEffect>
                                  </p:childTnLst>
                                </p:cTn>
                              </p:par>
                              <p:par>
                                <p:cTn id="99" presetID="22" presetClass="entr" presetSubtype="4" fill="hold" nodeType="with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wipe(down)">
                                      <p:cBhvr>
                                        <p:cTn id="101" dur="1000"/>
                                        <p:tgtEl>
                                          <p:spTgt spid="55"/>
                                        </p:tgtEl>
                                      </p:cBhvr>
                                    </p:animEffect>
                                  </p:childTnLst>
                                </p:cTn>
                              </p:par>
                            </p:childTnLst>
                          </p:cTn>
                        </p:par>
                        <p:par>
                          <p:cTn id="102" fill="hold">
                            <p:stCondLst>
                              <p:cond delay="1000"/>
                            </p:stCondLst>
                            <p:childTnLst>
                              <p:par>
                                <p:cTn id="103" presetID="22" presetClass="exit" presetSubtype="4" fill="hold" nodeType="afterEffect">
                                  <p:stCondLst>
                                    <p:cond delay="500"/>
                                  </p:stCondLst>
                                  <p:childTnLst>
                                    <p:animEffect transition="out" filter="wipe(down)">
                                      <p:cBhvr>
                                        <p:cTn id="104" dur="1000"/>
                                        <p:tgtEl>
                                          <p:spTgt spid="31"/>
                                        </p:tgtEl>
                                      </p:cBhvr>
                                    </p:animEffect>
                                    <p:set>
                                      <p:cBhvr>
                                        <p:cTn id="105" dur="1" fill="hold">
                                          <p:stCondLst>
                                            <p:cond delay="999"/>
                                          </p:stCondLst>
                                        </p:cTn>
                                        <p:tgtEl>
                                          <p:spTgt spid="31"/>
                                        </p:tgtEl>
                                        <p:attrNameLst>
                                          <p:attrName>style.visibility</p:attrName>
                                        </p:attrNameLst>
                                      </p:cBhvr>
                                      <p:to>
                                        <p:strVal val="hidden"/>
                                      </p:to>
                                    </p:set>
                                  </p:childTnLst>
                                </p:cTn>
                              </p:par>
                              <p:par>
                                <p:cTn id="106" presetID="22" presetClass="exit" presetSubtype="4" fill="hold" nodeType="withEffect">
                                  <p:stCondLst>
                                    <p:cond delay="500"/>
                                  </p:stCondLst>
                                  <p:childTnLst>
                                    <p:animEffect transition="out" filter="wipe(down)">
                                      <p:cBhvr>
                                        <p:cTn id="107" dur="1000"/>
                                        <p:tgtEl>
                                          <p:spTgt spid="49"/>
                                        </p:tgtEl>
                                      </p:cBhvr>
                                    </p:animEffect>
                                    <p:set>
                                      <p:cBhvr>
                                        <p:cTn id="108" dur="1" fill="hold">
                                          <p:stCondLst>
                                            <p:cond delay="999"/>
                                          </p:stCondLst>
                                        </p:cTn>
                                        <p:tgtEl>
                                          <p:spTgt spid="49"/>
                                        </p:tgtEl>
                                        <p:attrNameLst>
                                          <p:attrName>style.visibility</p:attrName>
                                        </p:attrNameLst>
                                      </p:cBhvr>
                                      <p:to>
                                        <p:strVal val="hidden"/>
                                      </p:to>
                                    </p:set>
                                  </p:childTnLst>
                                </p:cTn>
                              </p:par>
                              <p:par>
                                <p:cTn id="109" presetID="22" presetClass="exit" presetSubtype="4" fill="hold" nodeType="withEffect">
                                  <p:stCondLst>
                                    <p:cond delay="500"/>
                                  </p:stCondLst>
                                  <p:childTnLst>
                                    <p:animEffect transition="out" filter="wipe(down)">
                                      <p:cBhvr>
                                        <p:cTn id="110" dur="1000"/>
                                        <p:tgtEl>
                                          <p:spTgt spid="55"/>
                                        </p:tgtEl>
                                      </p:cBhvr>
                                    </p:animEffect>
                                    <p:set>
                                      <p:cBhvr>
                                        <p:cTn id="111" dur="1" fill="hold">
                                          <p:stCondLst>
                                            <p:cond delay="999"/>
                                          </p:stCondLst>
                                        </p:cTn>
                                        <p:tgtEl>
                                          <p:spTgt spid="55"/>
                                        </p:tgtEl>
                                        <p:attrNameLst>
                                          <p:attrName>style.visibility</p:attrName>
                                        </p:attrNameLst>
                                      </p:cBhvr>
                                      <p:to>
                                        <p:strVal val="hidden"/>
                                      </p:to>
                                    </p:set>
                                  </p:childTnLst>
                                </p:cTn>
                              </p:par>
                              <p:par>
                                <p:cTn id="112" presetID="22" presetClass="exit" presetSubtype="4" fill="hold" nodeType="withEffect">
                                  <p:stCondLst>
                                    <p:cond delay="500"/>
                                  </p:stCondLst>
                                  <p:childTnLst>
                                    <p:animEffect transition="out" filter="wipe(down)">
                                      <p:cBhvr>
                                        <p:cTn id="113" dur="1000"/>
                                        <p:tgtEl>
                                          <p:spTgt spid="52"/>
                                        </p:tgtEl>
                                      </p:cBhvr>
                                    </p:animEffect>
                                    <p:set>
                                      <p:cBhvr>
                                        <p:cTn id="114" dur="1" fill="hold">
                                          <p:stCondLst>
                                            <p:cond delay="999"/>
                                          </p:stCondLst>
                                        </p:cTn>
                                        <p:tgtEl>
                                          <p:spTgt spid="5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0" presetClass="path" presetSubtype="0" accel="50000" decel="50000" fill="hold" grpId="1" nodeType="clickEffect">
                                  <p:stCondLst>
                                    <p:cond delay="500"/>
                                  </p:stCondLst>
                                  <p:childTnLst>
                                    <p:animMotion origin="layout" path="M 1.11111E-6 -3.7037E-7 L 1.11111E-6 -0.13472 " pathEditMode="relative" rAng="0" ptsTypes="AA">
                                      <p:cBhvr>
                                        <p:cTn id="118" dur="2000" fill="hold"/>
                                        <p:tgtEl>
                                          <p:spTgt spid="30"/>
                                        </p:tgtEl>
                                        <p:attrNameLst>
                                          <p:attrName>ppt_x</p:attrName>
                                          <p:attrName>ppt_y</p:attrName>
                                        </p:attrNameLst>
                                      </p:cBhvr>
                                      <p:rCtr x="0" y="-6744"/>
                                    </p:animMotion>
                                  </p:childTnLst>
                                </p:cTn>
                              </p:par>
                              <p:par>
                                <p:cTn id="119" presetID="0" presetClass="path" presetSubtype="0" accel="50000" decel="50000" fill="hold" grpId="1" nodeType="withEffect">
                                  <p:stCondLst>
                                    <p:cond delay="500"/>
                                  </p:stCondLst>
                                  <p:childTnLst>
                                    <p:animMotion origin="layout" path="M -6.94444E-7 -1.48148E-6 L -6.94444E-7 -0.1912 " pathEditMode="relative" rAng="0" ptsTypes="AA">
                                      <p:cBhvr>
                                        <p:cTn id="120" dur="2000" fill="hold"/>
                                        <p:tgtEl>
                                          <p:spTgt spid="34"/>
                                        </p:tgtEl>
                                        <p:attrNameLst>
                                          <p:attrName>ppt_x</p:attrName>
                                          <p:attrName>ppt_y</p:attrName>
                                        </p:attrNameLst>
                                      </p:cBhvr>
                                      <p:rCtr x="0" y="-9568"/>
                                    </p:animMotion>
                                  </p:childTnLst>
                                </p:cTn>
                              </p:par>
                              <p:par>
                                <p:cTn id="121" presetID="0" presetClass="path" presetSubtype="0" accel="50000" decel="50000" fill="hold" grpId="1" nodeType="withEffect">
                                  <p:stCondLst>
                                    <p:cond delay="500"/>
                                  </p:stCondLst>
                                  <p:childTnLst>
                                    <p:animMotion origin="layout" path="M 4.58333E-6 -1.85185E-6 L 4.58333E-6 -0.17932 " pathEditMode="relative" rAng="0" ptsTypes="AA">
                                      <p:cBhvr>
                                        <p:cTn id="122" dur="2000" fill="hold"/>
                                        <p:tgtEl>
                                          <p:spTgt spid="43"/>
                                        </p:tgtEl>
                                        <p:attrNameLst>
                                          <p:attrName>ppt_x</p:attrName>
                                          <p:attrName>ppt_y</p:attrName>
                                        </p:attrNameLst>
                                      </p:cBhvr>
                                      <p:rCtr x="0" y="-8966"/>
                                    </p:animMotion>
                                  </p:childTnLst>
                                </p:cTn>
                              </p:par>
                              <p:par>
                                <p:cTn id="123" presetID="0" presetClass="path" presetSubtype="0" accel="50000" decel="50000" fill="hold" grpId="1" nodeType="withEffect">
                                  <p:stCondLst>
                                    <p:cond delay="500"/>
                                  </p:stCondLst>
                                  <p:childTnLst>
                                    <p:animMotion origin="layout" path="M -3.33333E-6 2.59259E-6 L -3.33333E-6 -0.14738 " pathEditMode="relative" rAng="0" ptsTypes="AA">
                                      <p:cBhvr>
                                        <p:cTn id="124" dur="2000" fill="hold"/>
                                        <p:tgtEl>
                                          <p:spTgt spid="42"/>
                                        </p:tgtEl>
                                        <p:attrNameLst>
                                          <p:attrName>ppt_x</p:attrName>
                                          <p:attrName>ppt_y</p:attrName>
                                        </p:attrNameLst>
                                      </p:cBhvr>
                                      <p:rCtr x="0" y="-7377"/>
                                    </p:animMotion>
                                  </p:childTnLst>
                                </p:cTn>
                              </p:par>
                              <p:par>
                                <p:cTn id="125" presetID="0" presetClass="path" presetSubtype="0" accel="50000" decel="50000" fill="hold" grpId="1" nodeType="withEffect">
                                  <p:stCondLst>
                                    <p:cond delay="500"/>
                                  </p:stCondLst>
                                  <p:childTnLst>
                                    <p:animMotion origin="layout" path="M 3.61111E-6 3.95062E-6 L 3.61111E-6 -0.1017 " pathEditMode="relative" rAng="0" ptsTypes="AA">
                                      <p:cBhvr>
                                        <p:cTn id="126" dur="2000" fill="hold"/>
                                        <p:tgtEl>
                                          <p:spTgt spid="46"/>
                                        </p:tgtEl>
                                        <p:attrNameLst>
                                          <p:attrName>ppt_x</p:attrName>
                                          <p:attrName>ppt_y</p:attrName>
                                        </p:attrNameLst>
                                      </p:cBhvr>
                                      <p:rCtr x="0" y="-5093"/>
                                    </p:animMotion>
                                  </p:childTnLst>
                                </p:cTn>
                              </p:par>
                              <p:par>
                                <p:cTn id="127" presetID="0" presetClass="path" presetSubtype="0" accel="50000" decel="50000" fill="hold" grpId="1" nodeType="withEffect">
                                  <p:stCondLst>
                                    <p:cond delay="700"/>
                                  </p:stCondLst>
                                  <p:childTnLst>
                                    <p:animMotion origin="layout" path="M 0 0 L 0.00043 -0.21605 " pathEditMode="relative" ptsTypes="AA">
                                      <p:cBhvr>
                                        <p:cTn id="128" dur="2000" fill="hold"/>
                                        <p:tgtEl>
                                          <p:spTgt spid="35"/>
                                        </p:tgtEl>
                                        <p:attrNameLst>
                                          <p:attrName>ppt_x</p:attrName>
                                          <p:attrName>ppt_y</p:attrName>
                                        </p:attrNameLst>
                                      </p:cBhvr>
                                    </p:animMotion>
                                  </p:childTnLst>
                                </p:cTn>
                              </p:par>
                              <p:par>
                                <p:cTn id="129" presetID="0" presetClass="path" presetSubtype="0" accel="50000" decel="50000" fill="hold" grpId="1" nodeType="withEffect">
                                  <p:stCondLst>
                                    <p:cond delay="700"/>
                                  </p:stCondLst>
                                  <p:childTnLst>
                                    <p:animMotion origin="layout" path="M 0 0 L 0 -0.25447 " pathEditMode="relative" ptsTypes="AA">
                                      <p:cBhvr>
                                        <p:cTn id="130" dur="2000" fill="hold"/>
                                        <p:tgtEl>
                                          <p:spTgt spid="36"/>
                                        </p:tgtEl>
                                        <p:attrNameLst>
                                          <p:attrName>ppt_x</p:attrName>
                                          <p:attrName>ppt_y</p:attrName>
                                        </p:attrNameLst>
                                      </p:cBhvr>
                                    </p:animMotion>
                                  </p:childTnLst>
                                </p:cTn>
                              </p:par>
                              <p:par>
                                <p:cTn id="131" presetID="0" presetClass="path" presetSubtype="0" accel="50000" decel="50000" fill="hold" grpId="1" nodeType="withEffect">
                                  <p:stCondLst>
                                    <p:cond delay="700"/>
                                  </p:stCondLst>
                                  <p:childTnLst>
                                    <p:animMotion origin="layout" path="M 0 0 L 0.00573 -0.2304 " pathEditMode="relative" ptsTypes="AA">
                                      <p:cBhvr>
                                        <p:cTn id="132" dur="2000" fill="hold"/>
                                        <p:tgtEl>
                                          <p:spTgt spid="38"/>
                                        </p:tgtEl>
                                        <p:attrNameLst>
                                          <p:attrName>ppt_x</p:attrName>
                                          <p:attrName>ppt_y</p:attrName>
                                        </p:attrNameLst>
                                      </p:cBhvr>
                                    </p:animMotion>
                                  </p:childTnLst>
                                </p:cTn>
                              </p:par>
                              <p:par>
                                <p:cTn id="133" presetID="0" presetClass="path" presetSubtype="0" accel="50000" decel="50000" fill="hold" grpId="1" nodeType="withEffect">
                                  <p:stCondLst>
                                    <p:cond delay="700"/>
                                  </p:stCondLst>
                                  <p:childTnLst>
                                    <p:animMotion origin="layout" path="M 0 0 L 0 -0.1946 " pathEditMode="relative" ptsTypes="AA">
                                      <p:cBhvr>
                                        <p:cTn id="134" dur="2000" fill="hold"/>
                                        <p:tgtEl>
                                          <p:spTgt spid="44"/>
                                        </p:tgtEl>
                                        <p:attrNameLst>
                                          <p:attrName>ppt_x</p:attrName>
                                          <p:attrName>ppt_y</p:attrName>
                                        </p:attrNameLst>
                                      </p:cBhvr>
                                    </p:animMotion>
                                  </p:childTnLst>
                                </p:cTn>
                              </p:par>
                              <p:par>
                                <p:cTn id="135" presetID="0" presetClass="path" presetSubtype="0" accel="50000" decel="50000" fill="hold" grpId="1" nodeType="withEffect">
                                  <p:stCondLst>
                                    <p:cond delay="700"/>
                                  </p:stCondLst>
                                  <p:childTnLst>
                                    <p:animMotion origin="layout" path="M 0 0 L -0.00591 -0.26234 " pathEditMode="relative" ptsTypes="AA">
                                      <p:cBhvr>
                                        <p:cTn id="136" dur="2000" fill="hold"/>
                                        <p:tgtEl>
                                          <p:spTgt spid="39"/>
                                        </p:tgtEl>
                                        <p:attrNameLst>
                                          <p:attrName>ppt_x</p:attrName>
                                          <p:attrName>ppt_y</p:attrName>
                                        </p:attrNameLst>
                                      </p:cBhvr>
                                    </p:animMotion>
                                  </p:childTnLst>
                                </p:cTn>
                              </p:par>
                              <p:par>
                                <p:cTn id="137" presetID="0" presetClass="path" presetSubtype="0" accel="50000" decel="50000" fill="hold" grpId="1" nodeType="withEffect">
                                  <p:stCondLst>
                                    <p:cond delay="700"/>
                                  </p:stCondLst>
                                  <p:childTnLst>
                                    <p:animMotion origin="layout" path="M 0 0 L 0 -0.29321 " pathEditMode="relative" ptsTypes="AA">
                                      <p:cBhvr>
                                        <p:cTn id="138" dur="2000" fill="hold"/>
                                        <p:tgtEl>
                                          <p:spTgt spid="37"/>
                                        </p:tgtEl>
                                        <p:attrNameLst>
                                          <p:attrName>ppt_x</p:attrName>
                                          <p:attrName>ppt_y</p:attrName>
                                        </p:attrNameLst>
                                      </p:cBhvr>
                                    </p:animMotion>
                                  </p:childTnLst>
                                </p:cTn>
                              </p:par>
                              <p:par>
                                <p:cTn id="139" presetID="0" presetClass="path" presetSubtype="0" accel="50000" decel="50000" fill="hold" grpId="1" nodeType="withEffect">
                                  <p:stCondLst>
                                    <p:cond delay="700"/>
                                  </p:stCondLst>
                                  <p:childTnLst>
                                    <p:animMotion origin="layout" path="M 0 0 L 0.00156 -0.25355 " pathEditMode="relative" ptsTypes="AA">
                                      <p:cBhvr>
                                        <p:cTn id="140" dur="2000" fill="hold"/>
                                        <p:tgtEl>
                                          <p:spTgt spid="40"/>
                                        </p:tgtEl>
                                        <p:attrNameLst>
                                          <p:attrName>ppt_x</p:attrName>
                                          <p:attrName>ppt_y</p:attrName>
                                        </p:attrNameLst>
                                      </p:cBhvr>
                                    </p:animMotion>
                                  </p:childTnLst>
                                </p:cTn>
                              </p:par>
                              <p:par>
                                <p:cTn id="141" presetID="0" presetClass="path" presetSubtype="0" accel="50000" decel="50000" fill="hold" grpId="1" nodeType="withEffect">
                                  <p:stCondLst>
                                    <p:cond delay="700"/>
                                  </p:stCondLst>
                                  <p:childTnLst>
                                    <p:animMotion origin="layout" path="M 0 0 L 0 -0.15756 " pathEditMode="relative" ptsTypes="AA">
                                      <p:cBhvr>
                                        <p:cTn id="142" dur="2000" fill="hold"/>
                                        <p:tgtEl>
                                          <p:spTgt spid="45"/>
                                        </p:tgtEl>
                                        <p:attrNameLst>
                                          <p:attrName>ppt_x</p:attrName>
                                          <p:attrName>ppt_y</p:attrName>
                                        </p:attrNameLst>
                                      </p:cBhvr>
                                    </p:animMotion>
                                  </p:childTnLst>
                                </p:cTn>
                              </p:par>
                              <p:par>
                                <p:cTn id="143" presetID="0" presetClass="path" presetSubtype="0" accel="50000" decel="50000" fill="hold" grpId="1" nodeType="withEffect">
                                  <p:stCondLst>
                                    <p:cond delay="700"/>
                                  </p:stCondLst>
                                  <p:childTnLst>
                                    <p:animMotion origin="layout" path="M 0 0 L 0 -0.17917 " pathEditMode="relative" ptsTypes="AA">
                                      <p:cBhvr>
                                        <p:cTn id="144" dur="2000" fill="hold"/>
                                        <p:tgtEl>
                                          <p:spTgt spid="47"/>
                                        </p:tgtEl>
                                        <p:attrNameLst>
                                          <p:attrName>ppt_x</p:attrName>
                                          <p:attrName>ppt_y</p:attrName>
                                        </p:attrNameLst>
                                      </p:cBhvr>
                                    </p:animMotion>
                                  </p:childTnLst>
                                </p:cTn>
                              </p:par>
                              <p:par>
                                <p:cTn id="145" presetID="0" presetClass="path" presetSubtype="0" accel="50000" decel="50000" fill="hold" grpId="1" nodeType="withEffect">
                                  <p:stCondLst>
                                    <p:cond delay="700"/>
                                  </p:stCondLst>
                                  <p:childTnLst>
                                    <p:animMotion origin="layout" path="M 0 0 L -0.00711 -0.22685 " pathEditMode="relative" ptsTypes="AA">
                                      <p:cBhvr>
                                        <p:cTn id="146" dur="2000" fill="hold"/>
                                        <p:tgtEl>
                                          <p:spTgt spid="4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3" grpId="1" animBg="1"/>
      <p:bldP spid="113" grpId="0" animBg="1"/>
      <p:bldP spid="113" grpId="1" animBg="1"/>
      <p:bldP spid="114" grpId="0" animBg="1"/>
      <p:bldP spid="115" grpId="0" animBg="1"/>
      <p:bldP spid="116" grpId="0" animBg="1"/>
      <p:bldP spid="118" grpId="0" animBg="1"/>
      <p:bldP spid="119" grpId="0" animBg="1"/>
      <p:bldP spid="120" grpId="0" animBg="1"/>
      <p:bldP spid="121" grpId="0" animBg="1"/>
      <p:bldP spid="123" grpId="0" animBg="1"/>
      <p:bldP spid="123" grpId="1" animBg="1"/>
      <p:bldP spid="124" grpId="0" animBg="1"/>
      <p:bldP spid="124" grpId="1" animBg="1"/>
      <p:bldP spid="125" grpId="0" animBg="1"/>
      <p:bldP spid="126" grpId="0" animBg="1"/>
      <p:bldP spid="127" grpId="0" animBg="1"/>
      <p:bldP spid="127" grpId="1" animBg="1"/>
      <p:bldP spid="129" grpId="0" animBg="1"/>
      <p:bldP spid="30" grpId="0" animBg="1"/>
      <p:bldP spid="30"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p:cNvGrpSpPr/>
        <p:nvPr/>
      </p:nvGrpSpPr>
      <p:grpSpPr>
        <a:xfrm>
          <a:off x="0" y="0"/>
          <a:ext cx="0" cy="0"/>
          <a:chOff x="0" y="0"/>
          <a:chExt cx="0" cy="0"/>
        </a:xfrm>
      </p:grpSpPr>
      <p:grpSp>
        <p:nvGrpSpPr>
          <p:cNvPr id="2" name="Group 2"/>
          <p:cNvGrpSpPr/>
          <p:nvPr/>
        </p:nvGrpSpPr>
        <p:grpSpPr>
          <a:xfrm>
            <a:off x="1038133" y="1028700"/>
            <a:ext cx="16221167" cy="8229600"/>
            <a:chOff x="0" y="0"/>
            <a:chExt cx="4272241" cy="2167467"/>
          </a:xfrm>
        </p:grpSpPr>
        <p:sp>
          <p:nvSpPr>
            <p:cNvPr id="3" name="Freeform 3"/>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dirty="0"/>
            </a:p>
          </p:txBody>
        </p:sp>
        <p:sp>
          <p:nvSpPr>
            <p:cNvPr id="4" name="TextBox 4"/>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3834172" y="3758091"/>
            <a:ext cx="2446243" cy="3351018"/>
          </a:xfrm>
          <a:custGeom>
            <a:avLst/>
            <a:gdLst/>
            <a:ahLst/>
            <a:cxnLst/>
            <a:rect l="l" t="t" r="r" b="b"/>
            <a:pathLst>
              <a:path w="2446243" h="3351018">
                <a:moveTo>
                  <a:pt x="0" y="0"/>
                </a:moveTo>
                <a:lnTo>
                  <a:pt x="2446243" y="0"/>
                </a:lnTo>
                <a:lnTo>
                  <a:pt x="2446243" y="3351018"/>
                </a:lnTo>
                <a:lnTo>
                  <a:pt x="0" y="3351018"/>
                </a:lnTo>
                <a:lnTo>
                  <a:pt x="0" y="0"/>
                </a:lnTo>
                <a:close/>
              </a:path>
            </a:pathLst>
          </a:custGeom>
          <a:blipFill>
            <a:blip r:embed="rId3"/>
            <a:stretch>
              <a:fillRect/>
            </a:stretch>
          </a:blipFill>
        </p:spPr>
        <p:txBody>
          <a:bodyPr/>
          <a:lstStyle/>
          <a:p>
            <a:endParaRPr lang="de-DE"/>
          </a:p>
        </p:txBody>
      </p:sp>
      <p:sp>
        <p:nvSpPr>
          <p:cNvPr id="6" name="Freeform 6"/>
          <p:cNvSpPr/>
          <p:nvPr/>
        </p:nvSpPr>
        <p:spPr>
          <a:xfrm>
            <a:off x="1839138" y="3893179"/>
            <a:ext cx="3702910" cy="2516173"/>
          </a:xfrm>
          <a:custGeom>
            <a:avLst/>
            <a:gdLst/>
            <a:ahLst/>
            <a:cxnLst/>
            <a:rect l="l" t="t" r="r" b="b"/>
            <a:pathLst>
              <a:path w="3545610" h="2340103">
                <a:moveTo>
                  <a:pt x="0" y="0"/>
                </a:moveTo>
                <a:lnTo>
                  <a:pt x="3545610" y="0"/>
                </a:lnTo>
                <a:lnTo>
                  <a:pt x="3545610" y="2340102"/>
                </a:lnTo>
                <a:lnTo>
                  <a:pt x="0" y="2340102"/>
                </a:lnTo>
                <a:lnTo>
                  <a:pt x="0" y="0"/>
                </a:lnTo>
                <a:close/>
              </a:path>
            </a:pathLst>
          </a:custGeom>
          <a:blipFill>
            <a:blip r:embed="rId4"/>
            <a:stretch>
              <a:fillRect/>
            </a:stretch>
          </a:blipFill>
        </p:spPr>
        <p:txBody>
          <a:bodyPr/>
          <a:lstStyle/>
          <a:p>
            <a:endParaRPr lang="de-DE"/>
          </a:p>
        </p:txBody>
      </p:sp>
      <p:sp>
        <p:nvSpPr>
          <p:cNvPr id="7" name="Freeform 7"/>
          <p:cNvSpPr/>
          <p:nvPr/>
        </p:nvSpPr>
        <p:spPr>
          <a:xfrm>
            <a:off x="9220200" y="4305300"/>
            <a:ext cx="4190770" cy="2315400"/>
          </a:xfrm>
          <a:custGeom>
            <a:avLst/>
            <a:gdLst/>
            <a:ahLst/>
            <a:cxnLst/>
            <a:rect l="l" t="t" r="r" b="b"/>
            <a:pathLst>
              <a:path w="4190770" h="2315400">
                <a:moveTo>
                  <a:pt x="0" y="0"/>
                </a:moveTo>
                <a:lnTo>
                  <a:pt x="4190770" y="0"/>
                </a:lnTo>
                <a:lnTo>
                  <a:pt x="4190770" y="2315400"/>
                </a:lnTo>
                <a:lnTo>
                  <a:pt x="0" y="2315400"/>
                </a:lnTo>
                <a:lnTo>
                  <a:pt x="0" y="0"/>
                </a:lnTo>
                <a:close/>
              </a:path>
            </a:pathLst>
          </a:custGeom>
          <a:blipFill>
            <a:blip r:embed="rId5"/>
            <a:stretch>
              <a:fillRect/>
            </a:stretch>
          </a:blipFill>
        </p:spPr>
        <p:txBody>
          <a:bodyPr/>
          <a:lstStyle/>
          <a:p>
            <a:endParaRPr lang="de-DE"/>
          </a:p>
        </p:txBody>
      </p:sp>
      <p:sp>
        <p:nvSpPr>
          <p:cNvPr id="8" name="TextBox 8"/>
          <p:cNvSpPr txBox="1"/>
          <p:nvPr/>
        </p:nvSpPr>
        <p:spPr>
          <a:xfrm>
            <a:off x="3662406" y="1696841"/>
            <a:ext cx="10972622" cy="2227459"/>
          </a:xfrm>
          <a:prstGeom prst="rect">
            <a:avLst/>
          </a:prstGeom>
        </p:spPr>
        <p:txBody>
          <a:bodyPr lIns="0" tIns="0" rIns="0" bIns="0" rtlCol="0" anchor="t">
            <a:spAutoFit/>
          </a:bodyPr>
          <a:lstStyle/>
          <a:p>
            <a:pPr algn="ctr">
              <a:lnSpc>
                <a:spcPts val="8632"/>
              </a:lnSpc>
            </a:pPr>
            <a:r>
              <a:rPr lang="en-US" sz="8800" dirty="0">
                <a:solidFill>
                  <a:srgbClr val="8AABF2"/>
                </a:solidFill>
                <a:latin typeface="Marykate"/>
                <a:ea typeface="Marykate"/>
                <a:cs typeface="Marykate"/>
                <a:sym typeface="Marykate"/>
              </a:rPr>
              <a:t>VERDUNSTUNGSKÜHLUNG</a:t>
            </a:r>
          </a:p>
          <a:p>
            <a:pPr algn="ctr">
              <a:lnSpc>
                <a:spcPts val="8632"/>
              </a:lnSpc>
            </a:pPr>
            <a:r>
              <a:rPr lang="en-US" sz="8800" dirty="0">
                <a:solidFill>
                  <a:srgbClr val="8AABF2"/>
                </a:solidFill>
                <a:latin typeface="Marykate"/>
                <a:ea typeface="Marykate"/>
                <a:cs typeface="Marykate"/>
                <a:sym typeface="Marykate"/>
              </a:rPr>
              <a:t>IM ALLTAG</a:t>
            </a:r>
          </a:p>
        </p:txBody>
      </p:sp>
      <p:sp>
        <p:nvSpPr>
          <p:cNvPr id="9" name="Textfeld 8">
            <a:extLst>
              <a:ext uri="{FF2B5EF4-FFF2-40B4-BE49-F238E27FC236}">
                <a16:creationId xmlns:a16="http://schemas.microsoft.com/office/drawing/2014/main" id="{44328790-387F-7282-848F-64C0848B6B3C}"/>
              </a:ext>
            </a:extLst>
          </p:cNvPr>
          <p:cNvSpPr txBox="1"/>
          <p:nvPr/>
        </p:nvSpPr>
        <p:spPr>
          <a:xfrm>
            <a:off x="1707290" y="6481683"/>
            <a:ext cx="6771692" cy="2508379"/>
          </a:xfrm>
          <a:prstGeom prst="rect">
            <a:avLst/>
          </a:prstGeom>
          <a:noFill/>
        </p:spPr>
        <p:txBody>
          <a:bodyPr wrap="square">
            <a:spAutoFit/>
          </a:bodyPr>
          <a:lstStyle/>
          <a:p>
            <a:pPr>
              <a:lnSpc>
                <a:spcPts val="4759"/>
              </a:lnSpc>
            </a:pPr>
            <a:r>
              <a:rPr lang="de-DE" sz="2800" dirty="0">
                <a:latin typeface="KG Primary Penmanship"/>
                <a:ea typeface="KG Primary Penmanship"/>
                <a:cs typeface="KG Primary Penmanship"/>
                <a:sym typeface="KG Primary Penmanship"/>
              </a:rPr>
              <a:t>Wenn ihr zu Hause Wäsche zum Trocknen aufhängt, verdunstet das Wasser mit der Zeit. Man kann im Sommer nasse Handtücher aufhängen, um durch die Verdunstungskühlung sein Zimmer abzukühlen.</a:t>
            </a:r>
          </a:p>
        </p:txBody>
      </p:sp>
      <p:sp>
        <p:nvSpPr>
          <p:cNvPr id="10" name="Textfeld 9">
            <a:extLst>
              <a:ext uri="{FF2B5EF4-FFF2-40B4-BE49-F238E27FC236}">
                <a16:creationId xmlns:a16="http://schemas.microsoft.com/office/drawing/2014/main" id="{C4411D6B-5859-5375-FC3A-C3AB95153155}"/>
              </a:ext>
            </a:extLst>
          </p:cNvPr>
          <p:cNvSpPr txBox="1"/>
          <p:nvPr/>
        </p:nvSpPr>
        <p:spPr>
          <a:xfrm>
            <a:off x="9077908" y="7136874"/>
            <a:ext cx="6924092" cy="1892826"/>
          </a:xfrm>
          <a:prstGeom prst="rect">
            <a:avLst/>
          </a:prstGeom>
          <a:noFill/>
        </p:spPr>
        <p:txBody>
          <a:bodyPr wrap="square">
            <a:spAutoFit/>
          </a:bodyPr>
          <a:lstStyle/>
          <a:p>
            <a:pPr>
              <a:lnSpc>
                <a:spcPts val="4759"/>
              </a:lnSpc>
            </a:pPr>
            <a:r>
              <a:rPr lang="de-DE" sz="2800" dirty="0">
                <a:latin typeface="KG Primary Penmanship"/>
                <a:ea typeface="KG Primary Penmanship"/>
                <a:cs typeface="KG Primary Penmanship"/>
                <a:sym typeface="KG Primary Penmanship"/>
              </a:rPr>
              <a:t>Lebewesen nutzen die Verdunstungskühlung bei der Transpiration (dem Schwitzen), so kann der Körper durch das verdunstende Wasser auf der Haut abkühlen.</a:t>
            </a:r>
          </a:p>
        </p:txBody>
      </p:sp>
      <p:sp>
        <p:nvSpPr>
          <p:cNvPr id="11" name="Textfeld 10">
            <a:extLst>
              <a:ext uri="{FF2B5EF4-FFF2-40B4-BE49-F238E27FC236}">
                <a16:creationId xmlns:a16="http://schemas.microsoft.com/office/drawing/2014/main" id="{5D090AC5-F4D2-7797-1524-A533E44249E2}"/>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a:extLst>
            <a:ext uri="{FF2B5EF4-FFF2-40B4-BE49-F238E27FC236}">
              <a16:creationId xmlns:a16="http://schemas.microsoft.com/office/drawing/2014/main" id="{CCE5ACBA-D8D8-AFF7-2049-40968E0772A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155412E-68F4-7865-E10E-DDDA4B23339A}"/>
              </a:ext>
            </a:extLst>
          </p:cNvPr>
          <p:cNvGrpSpPr/>
          <p:nvPr/>
        </p:nvGrpSpPr>
        <p:grpSpPr>
          <a:xfrm>
            <a:off x="1038133" y="1028700"/>
            <a:ext cx="16221167" cy="8229600"/>
            <a:chOff x="0" y="0"/>
            <a:chExt cx="4272241" cy="2167467"/>
          </a:xfrm>
        </p:grpSpPr>
        <p:sp>
          <p:nvSpPr>
            <p:cNvPr id="3" name="Freeform 3">
              <a:extLst>
                <a:ext uri="{FF2B5EF4-FFF2-40B4-BE49-F238E27FC236}">
                  <a16:creationId xmlns:a16="http://schemas.microsoft.com/office/drawing/2014/main" id="{BCFEDB8C-CEC6-8FE3-F562-F0CCC6FE9153}"/>
                </a:ext>
              </a:extLst>
            </p:cNvPr>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dirty="0"/>
            </a:p>
          </p:txBody>
        </p:sp>
        <p:sp>
          <p:nvSpPr>
            <p:cNvPr id="4" name="TextBox 4">
              <a:extLst>
                <a:ext uri="{FF2B5EF4-FFF2-40B4-BE49-F238E27FC236}">
                  <a16:creationId xmlns:a16="http://schemas.microsoft.com/office/drawing/2014/main" id="{6A474E90-032C-5A57-2317-7FD6C179A1A8}"/>
                </a:ext>
              </a:extLst>
            </p:cNvPr>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a:extLst>
              <a:ext uri="{FF2B5EF4-FFF2-40B4-BE49-F238E27FC236}">
                <a16:creationId xmlns:a16="http://schemas.microsoft.com/office/drawing/2014/main" id="{A788C728-2A07-962F-E594-27D9D3903969}"/>
              </a:ext>
            </a:extLst>
          </p:cNvPr>
          <p:cNvSpPr txBox="1"/>
          <p:nvPr/>
        </p:nvSpPr>
        <p:spPr>
          <a:xfrm>
            <a:off x="1371600" y="1171273"/>
            <a:ext cx="15697200" cy="2205732"/>
          </a:xfrm>
          <a:prstGeom prst="rect">
            <a:avLst/>
          </a:prstGeom>
        </p:spPr>
        <p:txBody>
          <a:bodyPr wrap="square" lIns="0" tIns="0" rIns="0" bIns="0" rtlCol="0" anchor="t">
            <a:spAutoFit/>
          </a:bodyPr>
          <a:lstStyle/>
          <a:p>
            <a:pPr algn="ctr">
              <a:lnSpc>
                <a:spcPts val="8632"/>
              </a:lnSpc>
            </a:pPr>
            <a:r>
              <a:rPr lang="en-US" sz="7200" dirty="0">
                <a:solidFill>
                  <a:srgbClr val="8AABF2"/>
                </a:solidFill>
                <a:latin typeface="Marykate"/>
                <a:ea typeface="Marykate"/>
                <a:cs typeface="Marykate"/>
                <a:sym typeface="Marykate"/>
              </a:rPr>
              <a:t>VERDUNSTUNGSKÜHLUNG ALS ANTWORT AUF DIE ERDERWÄRMUNG</a:t>
            </a:r>
          </a:p>
        </p:txBody>
      </p:sp>
      <p:sp>
        <p:nvSpPr>
          <p:cNvPr id="9" name="Textfeld 8">
            <a:extLst>
              <a:ext uri="{FF2B5EF4-FFF2-40B4-BE49-F238E27FC236}">
                <a16:creationId xmlns:a16="http://schemas.microsoft.com/office/drawing/2014/main" id="{6966F9E8-4130-B2AF-4341-CEA21B6A09C2}"/>
              </a:ext>
            </a:extLst>
          </p:cNvPr>
          <p:cNvSpPr txBox="1"/>
          <p:nvPr/>
        </p:nvSpPr>
        <p:spPr>
          <a:xfrm>
            <a:off x="9818635" y="3848100"/>
            <a:ext cx="6771692" cy="4970591"/>
          </a:xfrm>
          <a:prstGeom prst="rect">
            <a:avLst/>
          </a:prstGeom>
          <a:noFill/>
        </p:spPr>
        <p:txBody>
          <a:bodyPr wrap="square">
            <a:spAutoFit/>
          </a:bodyPr>
          <a:lstStyle/>
          <a:p>
            <a:pPr>
              <a:lnSpc>
                <a:spcPts val="4759"/>
              </a:lnSpc>
            </a:pPr>
            <a:r>
              <a:rPr lang="de-DE" sz="2800" dirty="0">
                <a:latin typeface="KG Primary Penmanship"/>
                <a:ea typeface="KG Primary Penmanship"/>
                <a:cs typeface="KG Primary Penmanship"/>
                <a:sym typeface="KG Primary Penmanship"/>
              </a:rPr>
              <a:t>Die Erderwärmung durch den Klimawandel ist in vollem Gange und gerade in Städten entstehen oft sogenannte Hitzeinseln. Moderne Städteplanung setzt daher auf Verdunstungskühlung, um die Temperaturen in der Stadt zu reduzieren.</a:t>
            </a:r>
          </a:p>
          <a:p>
            <a:pPr>
              <a:lnSpc>
                <a:spcPts val="4759"/>
              </a:lnSpc>
            </a:pPr>
            <a:endParaRPr lang="de-DE" sz="2800" dirty="0">
              <a:latin typeface="KG Primary Penmanship"/>
              <a:ea typeface="KG Primary Penmanship"/>
              <a:cs typeface="KG Primary Penmanship"/>
              <a:sym typeface="KG Primary Penmanship"/>
            </a:endParaRPr>
          </a:p>
          <a:p>
            <a:pPr>
              <a:lnSpc>
                <a:spcPts val="4759"/>
              </a:lnSpc>
            </a:pPr>
            <a:r>
              <a:rPr lang="de-DE" sz="2800" dirty="0">
                <a:latin typeface="KG Primary Penmanship"/>
                <a:ea typeface="KG Primary Penmanship"/>
                <a:cs typeface="KG Primary Penmanship"/>
                <a:sym typeface="KG Primary Penmanship"/>
              </a:rPr>
              <a:t>Welche Möglichkeiten es dafür gibt, lernst du in der Stationsarbeit kennen.</a:t>
            </a:r>
          </a:p>
        </p:txBody>
      </p:sp>
      <p:pic>
        <p:nvPicPr>
          <p:cNvPr id="12" name="Picture 2" descr="Bahnhof Berlin Friedrichstraße, U-Bahn-Station, Innenstadt, Sonnenuntergang, Deutschland">
            <a:extLst>
              <a:ext uri="{FF2B5EF4-FFF2-40B4-BE49-F238E27FC236}">
                <a16:creationId xmlns:a16="http://schemas.microsoft.com/office/drawing/2014/main" id="{BBC70C05-101C-B6A3-42CA-4164817DFB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150" y="3733800"/>
            <a:ext cx="7715250"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1">
            <a:extLst>
              <a:ext uri="{FF2B5EF4-FFF2-40B4-BE49-F238E27FC236}">
                <a16:creationId xmlns:a16="http://schemas.microsoft.com/office/drawing/2014/main" id="{662DF062-1441-9C9C-7300-E5D59A272894}"/>
              </a:ext>
            </a:extLst>
          </p:cNvPr>
          <p:cNvSpPr txBox="1"/>
          <p:nvPr/>
        </p:nvSpPr>
        <p:spPr>
          <a:xfrm>
            <a:off x="1679150" y="8363433"/>
            <a:ext cx="2668844" cy="437043"/>
          </a:xfrm>
          <a:prstGeom prst="rect">
            <a:avLst/>
          </a:prstGeom>
        </p:spPr>
        <p:txBody>
          <a:bodyPr lIns="0" tIns="0" rIns="0" bIns="0" rtlCol="0" anchor="t">
            <a:spAutoFit/>
          </a:bodyPr>
          <a:lstStyle/>
          <a:p>
            <a:pPr>
              <a:lnSpc>
                <a:spcPts val="4188"/>
              </a:lnSpc>
              <a:spcBef>
                <a:spcPct val="0"/>
              </a:spcBef>
            </a:pPr>
            <a:r>
              <a:rPr lang="en-US" sz="1000" dirty="0">
                <a:solidFill>
                  <a:schemeClr val="bg1"/>
                </a:solidFill>
                <a:latin typeface="Canva Sans"/>
                <a:ea typeface="Canva Sans"/>
                <a:cs typeface="Canva Sans"/>
                <a:sym typeface="Canva Sans"/>
              </a:rPr>
              <a:t>Quelle: </a:t>
            </a:r>
            <a:r>
              <a:rPr lang="en-US" sz="1000" dirty="0" err="1">
                <a:solidFill>
                  <a:schemeClr val="bg1"/>
                </a:solidFill>
                <a:latin typeface="Canva Sans"/>
                <a:ea typeface="Canva Sans"/>
                <a:cs typeface="Canva Sans"/>
                <a:sym typeface="Canva Sans"/>
              </a:rPr>
              <a:t>Unsplash</a:t>
            </a:r>
            <a:endParaRPr lang="en-US" sz="1000" dirty="0">
              <a:solidFill>
                <a:schemeClr val="bg1"/>
              </a:solidFill>
              <a:latin typeface="Canva Sans"/>
              <a:ea typeface="Canva Sans"/>
              <a:cs typeface="Canva Sans"/>
              <a:sym typeface="Canva Sans"/>
            </a:endParaRPr>
          </a:p>
        </p:txBody>
      </p:sp>
      <p:sp>
        <p:nvSpPr>
          <p:cNvPr id="5" name="Textfeld 4">
            <a:extLst>
              <a:ext uri="{FF2B5EF4-FFF2-40B4-BE49-F238E27FC236}">
                <a16:creationId xmlns:a16="http://schemas.microsoft.com/office/drawing/2014/main" id="{C55979AB-3417-4821-EA7A-546CE3333177}"/>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extLst>
      <p:ext uri="{BB962C8B-B14F-4D97-AF65-F5344CB8AC3E}">
        <p14:creationId xmlns:p14="http://schemas.microsoft.com/office/powerpoint/2010/main" val="1191109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p:cNvGrpSpPr/>
        <p:nvPr/>
      </p:nvGrpSpPr>
      <p:grpSpPr>
        <a:xfrm>
          <a:off x="0" y="0"/>
          <a:ext cx="0" cy="0"/>
          <a:chOff x="0" y="0"/>
          <a:chExt cx="0" cy="0"/>
        </a:xfrm>
      </p:grpSpPr>
      <p:grpSp>
        <p:nvGrpSpPr>
          <p:cNvPr id="2" name="Group 2"/>
          <p:cNvGrpSpPr/>
          <p:nvPr/>
        </p:nvGrpSpPr>
        <p:grpSpPr>
          <a:xfrm>
            <a:off x="1038133" y="1028700"/>
            <a:ext cx="16221167" cy="8229600"/>
            <a:chOff x="0" y="0"/>
            <a:chExt cx="4272241" cy="2167467"/>
          </a:xfrm>
        </p:grpSpPr>
        <p:sp>
          <p:nvSpPr>
            <p:cNvPr id="3" name="Freeform 3"/>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a:p>
          </p:txBody>
        </p:sp>
        <p:sp>
          <p:nvSpPr>
            <p:cNvPr id="4" name="TextBox 4"/>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546573" y="5598528"/>
            <a:ext cx="6176432" cy="3420199"/>
          </a:xfrm>
          <a:custGeom>
            <a:avLst/>
            <a:gdLst/>
            <a:ahLst/>
            <a:cxnLst/>
            <a:rect l="l" t="t" r="r" b="b"/>
            <a:pathLst>
              <a:path w="6176432" h="3420199">
                <a:moveTo>
                  <a:pt x="0" y="0"/>
                </a:moveTo>
                <a:lnTo>
                  <a:pt x="6176432" y="0"/>
                </a:lnTo>
                <a:lnTo>
                  <a:pt x="6176432" y="3420200"/>
                </a:lnTo>
                <a:lnTo>
                  <a:pt x="0" y="3420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8" name="TextBox 8"/>
          <p:cNvSpPr txBox="1"/>
          <p:nvPr/>
        </p:nvSpPr>
        <p:spPr>
          <a:xfrm>
            <a:off x="1877983" y="1439547"/>
            <a:ext cx="14541467" cy="1494153"/>
          </a:xfrm>
          <a:prstGeom prst="rect">
            <a:avLst/>
          </a:prstGeom>
        </p:spPr>
        <p:txBody>
          <a:bodyPr lIns="0" tIns="0" rIns="0" bIns="0" rtlCol="0" anchor="t">
            <a:spAutoFit/>
          </a:bodyPr>
          <a:lstStyle/>
          <a:p>
            <a:pPr algn="ctr">
              <a:lnSpc>
                <a:spcPts val="11439"/>
              </a:lnSpc>
            </a:pPr>
            <a:r>
              <a:rPr lang="en-US" sz="10399" dirty="0">
                <a:solidFill>
                  <a:srgbClr val="8AABF2"/>
                </a:solidFill>
                <a:latin typeface="Marykate"/>
                <a:ea typeface="Marykate"/>
                <a:cs typeface="Marykate"/>
                <a:sym typeface="Marykate"/>
              </a:rPr>
              <a:t>LABORARBEIT</a:t>
            </a:r>
          </a:p>
        </p:txBody>
      </p:sp>
      <p:sp>
        <p:nvSpPr>
          <p:cNvPr id="9" name="Textfeld 8">
            <a:extLst>
              <a:ext uri="{FF2B5EF4-FFF2-40B4-BE49-F238E27FC236}">
                <a16:creationId xmlns:a16="http://schemas.microsoft.com/office/drawing/2014/main" id="{D31088C3-53B7-6431-B867-A36878A05FAD}"/>
              </a:ext>
            </a:extLst>
          </p:cNvPr>
          <p:cNvSpPr txBox="1"/>
          <p:nvPr/>
        </p:nvSpPr>
        <p:spPr>
          <a:xfrm>
            <a:off x="1581675" y="3311485"/>
            <a:ext cx="15141329" cy="1908215"/>
          </a:xfrm>
          <a:prstGeom prst="rect">
            <a:avLst/>
          </a:prstGeom>
          <a:noFill/>
        </p:spPr>
        <p:txBody>
          <a:bodyPr wrap="square">
            <a:spAutoFit/>
          </a:bodyPr>
          <a:lstStyle/>
          <a:p>
            <a:pPr>
              <a:lnSpc>
                <a:spcPts val="4759"/>
              </a:lnSpc>
            </a:pPr>
            <a:r>
              <a:rPr lang="de-DE" sz="3600" dirty="0">
                <a:latin typeface="KG Primary Penmanship"/>
                <a:ea typeface="KG Primary Penmanship"/>
                <a:cs typeface="KG Primary Penmanship"/>
                <a:sym typeface="KG Primary Penmanship"/>
              </a:rPr>
              <a:t>Du kannst die Verdunstungskühlung jetzt selbst in verschiedenen Experimenten erkunden. Außerdem lernst du Prinzipien kennen, wie Verdunstungskühlung bei moderner Städteplanung helfen soll, die Städte an heißen Tagen zu kühlen.</a:t>
            </a:r>
          </a:p>
        </p:txBody>
      </p:sp>
      <p:sp>
        <p:nvSpPr>
          <p:cNvPr id="10" name="Textfeld 9">
            <a:extLst>
              <a:ext uri="{FF2B5EF4-FFF2-40B4-BE49-F238E27FC236}">
                <a16:creationId xmlns:a16="http://schemas.microsoft.com/office/drawing/2014/main" id="{470ECE15-BBAD-3855-058A-442EB51CCE28}"/>
              </a:ext>
            </a:extLst>
          </p:cNvPr>
          <p:cNvSpPr txBox="1"/>
          <p:nvPr/>
        </p:nvSpPr>
        <p:spPr>
          <a:xfrm>
            <a:off x="1630166" y="6039048"/>
            <a:ext cx="8414748" cy="2539157"/>
          </a:xfrm>
          <a:prstGeom prst="rect">
            <a:avLst/>
          </a:prstGeom>
          <a:noFill/>
        </p:spPr>
        <p:txBody>
          <a:bodyPr wrap="square">
            <a:spAutoFit/>
          </a:bodyPr>
          <a:lstStyle/>
          <a:p>
            <a:pPr>
              <a:lnSpc>
                <a:spcPts val="4759"/>
              </a:lnSpc>
            </a:pPr>
            <a:r>
              <a:rPr lang="de-DE" sz="3600" dirty="0">
                <a:latin typeface="KG Primary Penmanship"/>
                <a:ea typeface="KG Primary Penmanship"/>
                <a:cs typeface="KG Primary Penmanship"/>
                <a:sym typeface="KG Primary Penmanship"/>
              </a:rPr>
              <a:t>Du bearbeitest 8 Stationen mithilfe deines Arbeitsheftes und den Anleitungen an den Stationen. Du hast für jede Station ca. 10 Minuten Zeit.</a:t>
            </a:r>
          </a:p>
          <a:p>
            <a:pPr>
              <a:lnSpc>
                <a:spcPts val="4759"/>
              </a:lnSpc>
            </a:pPr>
            <a:endParaRPr lang="de-DE" sz="3600" dirty="0">
              <a:latin typeface="KG Primary Penmanship"/>
              <a:ea typeface="KG Primary Penmanship"/>
              <a:cs typeface="KG Primary Penmanship"/>
              <a:sym typeface="KG Primary Penmanship"/>
            </a:endParaRPr>
          </a:p>
        </p:txBody>
      </p:sp>
      <p:sp>
        <p:nvSpPr>
          <p:cNvPr id="5" name="Textfeld 4">
            <a:extLst>
              <a:ext uri="{FF2B5EF4-FFF2-40B4-BE49-F238E27FC236}">
                <a16:creationId xmlns:a16="http://schemas.microsoft.com/office/drawing/2014/main" id="{B3042234-8907-D262-073B-8A1E567D00B8}"/>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p:cNvGrpSpPr/>
        <p:nvPr/>
      </p:nvGrpSpPr>
      <p:grpSpPr>
        <a:xfrm>
          <a:off x="0" y="0"/>
          <a:ext cx="0" cy="0"/>
          <a:chOff x="0" y="0"/>
          <a:chExt cx="0" cy="0"/>
        </a:xfrm>
      </p:grpSpPr>
      <p:grpSp>
        <p:nvGrpSpPr>
          <p:cNvPr id="2" name="Group 2"/>
          <p:cNvGrpSpPr/>
          <p:nvPr/>
        </p:nvGrpSpPr>
        <p:grpSpPr>
          <a:xfrm>
            <a:off x="1038133" y="1028700"/>
            <a:ext cx="16221167" cy="8229600"/>
            <a:chOff x="0" y="0"/>
            <a:chExt cx="4272241" cy="2167467"/>
          </a:xfrm>
        </p:grpSpPr>
        <p:sp>
          <p:nvSpPr>
            <p:cNvPr id="3" name="Freeform 3"/>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a:p>
          </p:txBody>
        </p:sp>
        <p:sp>
          <p:nvSpPr>
            <p:cNvPr id="4" name="TextBox 4"/>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540546" flipH="1">
            <a:off x="417435" y="937400"/>
            <a:ext cx="3982152" cy="2027277"/>
          </a:xfrm>
          <a:custGeom>
            <a:avLst/>
            <a:gdLst/>
            <a:ahLst/>
            <a:cxnLst/>
            <a:rect l="l" t="t" r="r" b="b"/>
            <a:pathLst>
              <a:path w="3982152" h="2027277">
                <a:moveTo>
                  <a:pt x="3982152" y="0"/>
                </a:moveTo>
                <a:lnTo>
                  <a:pt x="0" y="0"/>
                </a:lnTo>
                <a:lnTo>
                  <a:pt x="0" y="2027277"/>
                </a:lnTo>
                <a:lnTo>
                  <a:pt x="3982152" y="2027277"/>
                </a:lnTo>
                <a:lnTo>
                  <a:pt x="398215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6" name="Freeform 6"/>
          <p:cNvSpPr/>
          <p:nvPr/>
        </p:nvSpPr>
        <p:spPr>
          <a:xfrm>
            <a:off x="15589863" y="6292154"/>
            <a:ext cx="1864195" cy="3234407"/>
          </a:xfrm>
          <a:custGeom>
            <a:avLst/>
            <a:gdLst/>
            <a:ahLst/>
            <a:cxnLst/>
            <a:rect l="l" t="t" r="r" b="b"/>
            <a:pathLst>
              <a:path w="1864195" h="3234407">
                <a:moveTo>
                  <a:pt x="0" y="0"/>
                </a:moveTo>
                <a:lnTo>
                  <a:pt x="1864195" y="0"/>
                </a:lnTo>
                <a:lnTo>
                  <a:pt x="1864195" y="3234407"/>
                </a:lnTo>
                <a:lnTo>
                  <a:pt x="0" y="32344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Freeform 7"/>
          <p:cNvSpPr/>
          <p:nvPr/>
        </p:nvSpPr>
        <p:spPr>
          <a:xfrm>
            <a:off x="15093242" y="163547"/>
            <a:ext cx="1911668" cy="4114800"/>
          </a:xfrm>
          <a:custGeom>
            <a:avLst/>
            <a:gdLst/>
            <a:ahLst/>
            <a:cxnLst/>
            <a:rect l="l" t="t" r="r" b="b"/>
            <a:pathLst>
              <a:path w="1911668" h="4114800">
                <a:moveTo>
                  <a:pt x="0" y="0"/>
                </a:moveTo>
                <a:lnTo>
                  <a:pt x="1911668" y="0"/>
                </a:lnTo>
                <a:lnTo>
                  <a:pt x="1911668" y="4114800"/>
                </a:lnTo>
                <a:lnTo>
                  <a:pt x="0" y="4114800"/>
                </a:lnTo>
                <a:lnTo>
                  <a:pt x="0" y="0"/>
                </a:lnTo>
                <a:close/>
              </a:path>
            </a:pathLst>
          </a:custGeom>
          <a:blipFill>
            <a:blip r:embed="rId7"/>
            <a:stretch>
              <a:fillRect/>
            </a:stretch>
          </a:blipFill>
        </p:spPr>
        <p:txBody>
          <a:bodyPr/>
          <a:lstStyle/>
          <a:p>
            <a:endParaRPr lang="de-DE"/>
          </a:p>
        </p:txBody>
      </p:sp>
      <p:sp>
        <p:nvSpPr>
          <p:cNvPr id="8" name="Freeform 8"/>
          <p:cNvSpPr/>
          <p:nvPr/>
        </p:nvSpPr>
        <p:spPr>
          <a:xfrm>
            <a:off x="1038133" y="5569041"/>
            <a:ext cx="2048595" cy="4312831"/>
          </a:xfrm>
          <a:custGeom>
            <a:avLst/>
            <a:gdLst/>
            <a:ahLst/>
            <a:cxnLst/>
            <a:rect l="l" t="t" r="r" b="b"/>
            <a:pathLst>
              <a:path w="2048595" h="4312831">
                <a:moveTo>
                  <a:pt x="0" y="0"/>
                </a:moveTo>
                <a:lnTo>
                  <a:pt x="2048595" y="0"/>
                </a:lnTo>
                <a:lnTo>
                  <a:pt x="2048595" y="4312830"/>
                </a:lnTo>
                <a:lnTo>
                  <a:pt x="0" y="4312830"/>
                </a:lnTo>
                <a:lnTo>
                  <a:pt x="0" y="0"/>
                </a:lnTo>
                <a:close/>
              </a:path>
            </a:pathLst>
          </a:custGeom>
          <a:blipFill>
            <a:blip r:embed="rId8"/>
            <a:stretch>
              <a:fillRect/>
            </a:stretch>
          </a:blipFill>
        </p:spPr>
        <p:txBody>
          <a:bodyPr/>
          <a:lstStyle/>
          <a:p>
            <a:endParaRPr lang="de-DE"/>
          </a:p>
        </p:txBody>
      </p:sp>
      <p:sp>
        <p:nvSpPr>
          <p:cNvPr id="9" name="TextBox 9"/>
          <p:cNvSpPr txBox="1"/>
          <p:nvPr/>
        </p:nvSpPr>
        <p:spPr>
          <a:xfrm>
            <a:off x="3199474" y="3931425"/>
            <a:ext cx="11889052" cy="1530612"/>
          </a:xfrm>
          <a:prstGeom prst="rect">
            <a:avLst/>
          </a:prstGeom>
        </p:spPr>
        <p:txBody>
          <a:bodyPr lIns="0" tIns="0" rIns="0" bIns="0" rtlCol="0" anchor="t">
            <a:spAutoFit/>
          </a:bodyPr>
          <a:lstStyle/>
          <a:p>
            <a:pPr algn="ctr">
              <a:lnSpc>
                <a:spcPts val="11214"/>
              </a:lnSpc>
            </a:pPr>
            <a:r>
              <a:rPr lang="en-US" sz="17500" dirty="0">
                <a:solidFill>
                  <a:srgbClr val="8AABF2"/>
                </a:solidFill>
                <a:latin typeface="Marykate"/>
                <a:ea typeface="Marykate"/>
                <a:cs typeface="Marykate"/>
                <a:sym typeface="Marykate"/>
              </a:rPr>
              <a:t>COOL WATER</a:t>
            </a:r>
          </a:p>
        </p:txBody>
      </p:sp>
      <p:sp>
        <p:nvSpPr>
          <p:cNvPr id="10" name="TextBox 10"/>
          <p:cNvSpPr txBox="1"/>
          <p:nvPr/>
        </p:nvSpPr>
        <p:spPr>
          <a:xfrm>
            <a:off x="3204191" y="5622577"/>
            <a:ext cx="11889052" cy="1944571"/>
          </a:xfrm>
          <a:prstGeom prst="rect">
            <a:avLst/>
          </a:prstGeom>
        </p:spPr>
        <p:txBody>
          <a:bodyPr lIns="0" tIns="0" rIns="0" bIns="0" rtlCol="0" anchor="t">
            <a:spAutoFit/>
          </a:bodyPr>
          <a:lstStyle/>
          <a:p>
            <a:pPr algn="ctr">
              <a:lnSpc>
                <a:spcPts val="7475"/>
              </a:lnSpc>
            </a:pPr>
            <a:r>
              <a:rPr lang="en-US" sz="6795" dirty="0">
                <a:solidFill>
                  <a:srgbClr val="8AABF2"/>
                </a:solidFill>
                <a:latin typeface="KG Primary Penmanship"/>
                <a:ea typeface="KG Primary Penmanship"/>
                <a:cs typeface="KG Primary Penmanship"/>
                <a:sym typeface="KG Primary Penmanship"/>
              </a:rPr>
              <a:t>WIE VERDUNSTUNGSKÜHLUNG </a:t>
            </a:r>
          </a:p>
          <a:p>
            <a:pPr algn="ctr">
              <a:lnSpc>
                <a:spcPts val="7475"/>
              </a:lnSpc>
            </a:pPr>
            <a:r>
              <a:rPr lang="en-US" sz="6795" dirty="0">
                <a:solidFill>
                  <a:srgbClr val="8AABF2"/>
                </a:solidFill>
                <a:latin typeface="KG Primary Penmanship"/>
                <a:ea typeface="KG Primary Penmanship"/>
                <a:cs typeface="KG Primary Penmanship"/>
                <a:sym typeface="KG Primary Penmanship"/>
              </a:rPr>
              <a:t>UNSERE STÄDTE KÜHLEN KANN</a:t>
            </a:r>
          </a:p>
        </p:txBody>
      </p:sp>
      <p:sp>
        <p:nvSpPr>
          <p:cNvPr id="11" name="Textfeld 10">
            <a:extLst>
              <a:ext uri="{FF2B5EF4-FFF2-40B4-BE49-F238E27FC236}">
                <a16:creationId xmlns:a16="http://schemas.microsoft.com/office/drawing/2014/main" id="{675FC737-9EC6-25CF-9FB2-76BEB60C4E48}"/>
              </a:ext>
            </a:extLst>
          </p:cNvPr>
          <p:cNvSpPr txBox="1"/>
          <p:nvPr/>
        </p:nvSpPr>
        <p:spPr>
          <a:xfrm>
            <a:off x="7326947" y="9341703"/>
            <a:ext cx="3634106" cy="830997"/>
          </a:xfrm>
          <a:prstGeom prst="rect">
            <a:avLst/>
          </a:prstGeom>
          <a:noFill/>
        </p:spPr>
        <p:txBody>
          <a:bodyPr wrap="square">
            <a:spAutoFit/>
          </a:bodyPr>
          <a:lstStyle/>
          <a:p>
            <a:r>
              <a:rPr lang="de-DE" sz="1600" dirty="0"/>
              <a:t>Diese Präsentation der AG Banerji ist lizensiert unter CC BY-SA-NC 4.0 (Veränderung &amp; Weitergabe ist zulässig)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p:cNvGrpSpPr/>
        <p:nvPr/>
      </p:nvGrpSpPr>
      <p:grpSpPr>
        <a:xfrm>
          <a:off x="0" y="0"/>
          <a:ext cx="0" cy="0"/>
          <a:chOff x="0" y="0"/>
          <a:chExt cx="0" cy="0"/>
        </a:xfrm>
      </p:grpSpPr>
      <p:grpSp>
        <p:nvGrpSpPr>
          <p:cNvPr id="2" name="Group 2"/>
          <p:cNvGrpSpPr/>
          <p:nvPr/>
        </p:nvGrpSpPr>
        <p:grpSpPr>
          <a:xfrm>
            <a:off x="1038133" y="1028700"/>
            <a:ext cx="16221167" cy="8229600"/>
            <a:chOff x="0" y="0"/>
            <a:chExt cx="4272241" cy="2167467"/>
          </a:xfrm>
        </p:grpSpPr>
        <p:sp>
          <p:nvSpPr>
            <p:cNvPr id="3" name="Freeform 3"/>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a:p>
          </p:txBody>
        </p:sp>
        <p:sp>
          <p:nvSpPr>
            <p:cNvPr id="4" name="TextBox 4"/>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906272" y="3926791"/>
            <a:ext cx="5450066" cy="4114800"/>
          </a:xfrm>
          <a:custGeom>
            <a:avLst/>
            <a:gdLst/>
            <a:ahLst/>
            <a:cxnLst/>
            <a:rect l="l" t="t" r="r" b="b"/>
            <a:pathLst>
              <a:path w="5450066" h="4114800">
                <a:moveTo>
                  <a:pt x="0" y="0"/>
                </a:moveTo>
                <a:lnTo>
                  <a:pt x="5450067" y="0"/>
                </a:lnTo>
                <a:lnTo>
                  <a:pt x="5450067" y="4114800"/>
                </a:lnTo>
                <a:lnTo>
                  <a:pt x="0" y="4114800"/>
                </a:lnTo>
                <a:lnTo>
                  <a:pt x="0" y="0"/>
                </a:lnTo>
                <a:close/>
              </a:path>
            </a:pathLst>
          </a:custGeom>
          <a:blipFill>
            <a:blip r:embed="rId2"/>
            <a:stretch>
              <a:fillRect/>
            </a:stretch>
          </a:blipFill>
        </p:spPr>
        <p:txBody>
          <a:bodyPr/>
          <a:lstStyle/>
          <a:p>
            <a:endParaRPr lang="de-DE"/>
          </a:p>
        </p:txBody>
      </p:sp>
      <p:sp>
        <p:nvSpPr>
          <p:cNvPr id="6" name="TextBox 6"/>
          <p:cNvSpPr txBox="1"/>
          <p:nvPr/>
        </p:nvSpPr>
        <p:spPr>
          <a:xfrm>
            <a:off x="1207691" y="1518498"/>
            <a:ext cx="15872618" cy="1400810"/>
          </a:xfrm>
          <a:prstGeom prst="rect">
            <a:avLst/>
          </a:prstGeom>
        </p:spPr>
        <p:txBody>
          <a:bodyPr lIns="0" tIns="0" rIns="0" bIns="0" rtlCol="0" anchor="t">
            <a:spAutoFit/>
          </a:bodyPr>
          <a:lstStyle/>
          <a:p>
            <a:pPr algn="ctr">
              <a:lnSpc>
                <a:spcPts val="10780"/>
              </a:lnSpc>
            </a:pPr>
            <a:r>
              <a:rPr lang="en-US" sz="9800">
                <a:solidFill>
                  <a:srgbClr val="8AABF2"/>
                </a:solidFill>
                <a:latin typeface="Marykate"/>
                <a:ea typeface="Marykate"/>
                <a:cs typeface="Marykate"/>
                <a:sym typeface="Marykate"/>
              </a:rPr>
              <a:t>WAS MUSS ICH IM LABOR BEACHTEN?</a:t>
            </a:r>
          </a:p>
        </p:txBody>
      </p:sp>
      <p:sp>
        <p:nvSpPr>
          <p:cNvPr id="7" name="TextBox 7"/>
          <p:cNvSpPr txBox="1"/>
          <p:nvPr/>
        </p:nvSpPr>
        <p:spPr>
          <a:xfrm>
            <a:off x="1406573" y="3359609"/>
            <a:ext cx="9499774" cy="5052986"/>
          </a:xfrm>
          <a:prstGeom prst="rect">
            <a:avLst/>
          </a:prstGeom>
        </p:spPr>
        <p:txBody>
          <a:bodyPr lIns="0" tIns="0" rIns="0" bIns="0" rtlCol="0" anchor="t">
            <a:spAutoFit/>
          </a:bodyPr>
          <a:lstStyle/>
          <a:p>
            <a:pPr marL="734059" lvl="1" indent="-367030" algn="l">
              <a:lnSpc>
                <a:spcPts val="6697"/>
              </a:lnSpc>
              <a:buFont typeface="Arial"/>
              <a:buChar char="•"/>
            </a:pPr>
            <a:r>
              <a:rPr lang="de-DE" sz="3399" b="1">
                <a:solidFill>
                  <a:srgbClr val="000000"/>
                </a:solidFill>
                <a:latin typeface="Canva Sans Bold"/>
                <a:ea typeface="Canva Sans Bold"/>
                <a:cs typeface="Canva Sans Bold"/>
                <a:sym typeface="Canva Sans Bold"/>
              </a:rPr>
              <a:t>Laborräume </a:t>
            </a:r>
            <a:r>
              <a:rPr lang="de-DE" sz="3399" b="1">
                <a:solidFill>
                  <a:srgbClr val="EF171F"/>
                </a:solidFill>
                <a:latin typeface="Canva Sans Bold"/>
                <a:ea typeface="Canva Sans Bold"/>
                <a:cs typeface="Canva Sans Bold"/>
                <a:sym typeface="Canva Sans Bold"/>
              </a:rPr>
              <a:t>nicht</a:t>
            </a:r>
            <a:r>
              <a:rPr lang="de-DE" sz="3399" b="1">
                <a:solidFill>
                  <a:srgbClr val="000000"/>
                </a:solidFill>
                <a:latin typeface="Canva Sans Bold"/>
                <a:ea typeface="Canva Sans Bold"/>
                <a:cs typeface="Canva Sans Bold"/>
                <a:sym typeface="Canva Sans Bold"/>
              </a:rPr>
              <a:t> ohne Aufsicht betreten</a:t>
            </a:r>
          </a:p>
          <a:p>
            <a:pPr marL="734059" lvl="1" indent="-367030" algn="l">
              <a:lnSpc>
                <a:spcPts val="6697"/>
              </a:lnSpc>
              <a:buFont typeface="Arial"/>
              <a:buChar char="•"/>
            </a:pPr>
            <a:r>
              <a:rPr lang="de-DE" sz="3399" b="1">
                <a:solidFill>
                  <a:srgbClr val="000000"/>
                </a:solidFill>
                <a:latin typeface="Canva Sans Bold"/>
                <a:ea typeface="Canva Sans Bold"/>
                <a:cs typeface="Canva Sans Bold"/>
                <a:sym typeface="Canva Sans Bold"/>
              </a:rPr>
              <a:t>beim Verlassen </a:t>
            </a:r>
            <a:r>
              <a:rPr lang="de-DE" sz="3399" b="1">
                <a:solidFill>
                  <a:srgbClr val="EF171F"/>
                </a:solidFill>
                <a:latin typeface="Canva Sans Bold"/>
                <a:ea typeface="Canva Sans Bold"/>
                <a:cs typeface="Canva Sans Bold"/>
                <a:sym typeface="Canva Sans Bold"/>
              </a:rPr>
              <a:t>abmelden</a:t>
            </a:r>
          </a:p>
          <a:p>
            <a:pPr marL="734059" lvl="1" indent="-367030" algn="l">
              <a:lnSpc>
                <a:spcPts val="6697"/>
              </a:lnSpc>
              <a:buFont typeface="Arial"/>
              <a:buChar char="•"/>
            </a:pPr>
            <a:r>
              <a:rPr lang="de-DE" sz="3399" b="1">
                <a:solidFill>
                  <a:srgbClr val="000000"/>
                </a:solidFill>
                <a:latin typeface="Canva Sans Bold"/>
                <a:ea typeface="Canva Sans Bold"/>
                <a:cs typeface="Canva Sans Bold"/>
                <a:sym typeface="Canva Sans Bold"/>
              </a:rPr>
              <a:t>lange </a:t>
            </a:r>
            <a:r>
              <a:rPr lang="de-DE" sz="3399" b="1">
                <a:solidFill>
                  <a:srgbClr val="EF171F"/>
                </a:solidFill>
                <a:latin typeface="Canva Sans Bold"/>
                <a:ea typeface="Canva Sans Bold"/>
                <a:cs typeface="Canva Sans Bold"/>
                <a:sym typeface="Canva Sans Bold"/>
              </a:rPr>
              <a:t>Haare zusammenbinden</a:t>
            </a:r>
          </a:p>
          <a:p>
            <a:pPr marL="734059" lvl="1" indent="-367030" algn="l">
              <a:lnSpc>
                <a:spcPts val="6697"/>
              </a:lnSpc>
              <a:buFont typeface="Arial"/>
              <a:buChar char="•"/>
            </a:pPr>
            <a:r>
              <a:rPr lang="de-DE" sz="3399" b="1">
                <a:solidFill>
                  <a:srgbClr val="000000"/>
                </a:solidFill>
                <a:latin typeface="Canva Sans Bold"/>
                <a:ea typeface="Canva Sans Bold"/>
                <a:cs typeface="Canva Sans Bold"/>
                <a:sym typeface="Canva Sans Bold"/>
              </a:rPr>
              <a:t>lange Hosen und feste Schuhe tragen</a:t>
            </a:r>
          </a:p>
          <a:p>
            <a:pPr marL="734059" lvl="1" indent="-367030" algn="l">
              <a:lnSpc>
                <a:spcPts val="6697"/>
              </a:lnSpc>
              <a:buFont typeface="Arial"/>
              <a:buChar char="•"/>
            </a:pPr>
            <a:r>
              <a:rPr lang="de-DE" sz="3399" b="1">
                <a:solidFill>
                  <a:srgbClr val="000000"/>
                </a:solidFill>
                <a:latin typeface="Canva Sans Bold"/>
                <a:ea typeface="Canva Sans Bold"/>
                <a:cs typeface="Canva Sans Bold"/>
                <a:sym typeface="Canva Sans Bold"/>
              </a:rPr>
              <a:t>keine Schals oder Halstücher tragen</a:t>
            </a:r>
          </a:p>
          <a:p>
            <a:pPr algn="l">
              <a:lnSpc>
                <a:spcPts val="6697"/>
              </a:lnSpc>
            </a:pPr>
            <a:endParaRPr lang="de-DE" sz="3399" b="1">
              <a:solidFill>
                <a:srgbClr val="000000"/>
              </a:solidFill>
              <a:latin typeface="Canva Sans Bold"/>
              <a:ea typeface="Canva Sans Bold"/>
              <a:cs typeface="Canva Sans Bold"/>
              <a:sym typeface="Canva Sans Bold"/>
            </a:endParaRPr>
          </a:p>
        </p:txBody>
      </p:sp>
      <p:sp>
        <p:nvSpPr>
          <p:cNvPr id="8" name="Textfeld 7">
            <a:extLst>
              <a:ext uri="{FF2B5EF4-FFF2-40B4-BE49-F238E27FC236}">
                <a16:creationId xmlns:a16="http://schemas.microsoft.com/office/drawing/2014/main" id="{19061C49-B783-E76E-DB55-947F609CFF7E}"/>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p:cNvGrpSpPr/>
        <p:nvPr/>
      </p:nvGrpSpPr>
      <p:grpSpPr>
        <a:xfrm>
          <a:off x="0" y="0"/>
          <a:ext cx="0" cy="0"/>
          <a:chOff x="0" y="0"/>
          <a:chExt cx="0" cy="0"/>
        </a:xfrm>
      </p:grpSpPr>
      <p:grpSp>
        <p:nvGrpSpPr>
          <p:cNvPr id="2" name="Group 2"/>
          <p:cNvGrpSpPr/>
          <p:nvPr/>
        </p:nvGrpSpPr>
        <p:grpSpPr>
          <a:xfrm>
            <a:off x="1038133" y="1028700"/>
            <a:ext cx="16221167" cy="8229600"/>
            <a:chOff x="0" y="0"/>
            <a:chExt cx="4272241" cy="2167467"/>
          </a:xfrm>
        </p:grpSpPr>
        <p:sp>
          <p:nvSpPr>
            <p:cNvPr id="3" name="Freeform 3"/>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a:p>
          </p:txBody>
        </p:sp>
        <p:sp>
          <p:nvSpPr>
            <p:cNvPr id="4" name="TextBox 4"/>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878718" y="3627069"/>
            <a:ext cx="2015377" cy="808670"/>
          </a:xfrm>
          <a:custGeom>
            <a:avLst/>
            <a:gdLst/>
            <a:ahLst/>
            <a:cxnLst/>
            <a:rect l="l" t="t" r="r" b="b"/>
            <a:pathLst>
              <a:path w="2015377" h="808670">
                <a:moveTo>
                  <a:pt x="0" y="0"/>
                </a:moveTo>
                <a:lnTo>
                  <a:pt x="2015377" y="0"/>
                </a:lnTo>
                <a:lnTo>
                  <a:pt x="2015377" y="808670"/>
                </a:lnTo>
                <a:lnTo>
                  <a:pt x="0" y="808670"/>
                </a:lnTo>
                <a:lnTo>
                  <a:pt x="0" y="0"/>
                </a:lnTo>
                <a:close/>
              </a:path>
            </a:pathLst>
          </a:custGeom>
          <a:blipFill>
            <a:blip r:embed="rId2"/>
            <a:stretch>
              <a:fillRect/>
            </a:stretch>
          </a:blipFill>
        </p:spPr>
        <p:txBody>
          <a:bodyPr/>
          <a:lstStyle/>
          <a:p>
            <a:endParaRPr lang="de-DE"/>
          </a:p>
        </p:txBody>
      </p:sp>
      <p:sp>
        <p:nvSpPr>
          <p:cNvPr id="6" name="Freeform 6"/>
          <p:cNvSpPr/>
          <p:nvPr/>
        </p:nvSpPr>
        <p:spPr>
          <a:xfrm>
            <a:off x="2080787" y="5113920"/>
            <a:ext cx="1611239" cy="1992258"/>
          </a:xfrm>
          <a:custGeom>
            <a:avLst/>
            <a:gdLst/>
            <a:ahLst/>
            <a:cxnLst/>
            <a:rect l="l" t="t" r="r" b="b"/>
            <a:pathLst>
              <a:path w="1611239" h="1992258">
                <a:moveTo>
                  <a:pt x="0" y="0"/>
                </a:moveTo>
                <a:lnTo>
                  <a:pt x="1611239" y="0"/>
                </a:lnTo>
                <a:lnTo>
                  <a:pt x="1611239" y="1992257"/>
                </a:lnTo>
                <a:lnTo>
                  <a:pt x="0" y="1992257"/>
                </a:lnTo>
                <a:lnTo>
                  <a:pt x="0" y="0"/>
                </a:lnTo>
                <a:close/>
              </a:path>
            </a:pathLst>
          </a:custGeom>
          <a:blipFill>
            <a:blip r:embed="rId3"/>
            <a:stretch>
              <a:fillRect/>
            </a:stretch>
          </a:blipFill>
        </p:spPr>
        <p:txBody>
          <a:bodyPr/>
          <a:lstStyle/>
          <a:p>
            <a:endParaRPr lang="de-DE"/>
          </a:p>
        </p:txBody>
      </p:sp>
      <p:sp>
        <p:nvSpPr>
          <p:cNvPr id="7" name="Freeform 7"/>
          <p:cNvSpPr/>
          <p:nvPr/>
        </p:nvSpPr>
        <p:spPr>
          <a:xfrm>
            <a:off x="9497199" y="3064596"/>
            <a:ext cx="1807126" cy="1933616"/>
          </a:xfrm>
          <a:custGeom>
            <a:avLst/>
            <a:gdLst/>
            <a:ahLst/>
            <a:cxnLst/>
            <a:rect l="l" t="t" r="r" b="b"/>
            <a:pathLst>
              <a:path w="1807126" h="1933616">
                <a:moveTo>
                  <a:pt x="0" y="0"/>
                </a:moveTo>
                <a:lnTo>
                  <a:pt x="1807125" y="0"/>
                </a:lnTo>
                <a:lnTo>
                  <a:pt x="1807125" y="1933617"/>
                </a:lnTo>
                <a:lnTo>
                  <a:pt x="0" y="1933617"/>
                </a:lnTo>
                <a:lnTo>
                  <a:pt x="0" y="0"/>
                </a:lnTo>
                <a:close/>
              </a:path>
            </a:pathLst>
          </a:custGeom>
          <a:blipFill>
            <a:blip r:embed="rId4"/>
            <a:stretch>
              <a:fillRect/>
            </a:stretch>
          </a:blipFill>
        </p:spPr>
        <p:txBody>
          <a:bodyPr/>
          <a:lstStyle/>
          <a:p>
            <a:endParaRPr lang="de-DE"/>
          </a:p>
        </p:txBody>
      </p:sp>
      <p:sp>
        <p:nvSpPr>
          <p:cNvPr id="8" name="Freeform 8"/>
          <p:cNvSpPr/>
          <p:nvPr/>
        </p:nvSpPr>
        <p:spPr>
          <a:xfrm>
            <a:off x="2080787" y="7578904"/>
            <a:ext cx="1813308" cy="1212649"/>
          </a:xfrm>
          <a:custGeom>
            <a:avLst/>
            <a:gdLst/>
            <a:ahLst/>
            <a:cxnLst/>
            <a:rect l="l" t="t" r="r" b="b"/>
            <a:pathLst>
              <a:path w="1813308" h="1212649">
                <a:moveTo>
                  <a:pt x="0" y="0"/>
                </a:moveTo>
                <a:lnTo>
                  <a:pt x="1813308" y="0"/>
                </a:lnTo>
                <a:lnTo>
                  <a:pt x="1813308" y="1212649"/>
                </a:lnTo>
                <a:lnTo>
                  <a:pt x="0" y="12126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9" name="Freeform 9"/>
          <p:cNvSpPr/>
          <p:nvPr/>
        </p:nvSpPr>
        <p:spPr>
          <a:xfrm>
            <a:off x="9765607" y="5398848"/>
            <a:ext cx="1582348" cy="1582348"/>
          </a:xfrm>
          <a:custGeom>
            <a:avLst/>
            <a:gdLst/>
            <a:ahLst/>
            <a:cxnLst/>
            <a:rect l="l" t="t" r="r" b="b"/>
            <a:pathLst>
              <a:path w="1582348" h="1582348">
                <a:moveTo>
                  <a:pt x="0" y="0"/>
                </a:moveTo>
                <a:lnTo>
                  <a:pt x="1582348" y="0"/>
                </a:lnTo>
                <a:lnTo>
                  <a:pt x="1582348" y="1582348"/>
                </a:lnTo>
                <a:lnTo>
                  <a:pt x="0" y="15823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0" name="Freeform 10"/>
          <p:cNvSpPr/>
          <p:nvPr/>
        </p:nvSpPr>
        <p:spPr>
          <a:xfrm>
            <a:off x="10338168" y="7422012"/>
            <a:ext cx="966157" cy="1385171"/>
          </a:xfrm>
          <a:custGeom>
            <a:avLst/>
            <a:gdLst/>
            <a:ahLst/>
            <a:cxnLst/>
            <a:rect l="l" t="t" r="r" b="b"/>
            <a:pathLst>
              <a:path w="966157" h="1385171">
                <a:moveTo>
                  <a:pt x="0" y="0"/>
                </a:moveTo>
                <a:lnTo>
                  <a:pt x="966156" y="0"/>
                </a:lnTo>
                <a:lnTo>
                  <a:pt x="966156" y="1385171"/>
                </a:lnTo>
                <a:lnTo>
                  <a:pt x="0" y="13851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1" name="Freeform 11"/>
          <p:cNvSpPr/>
          <p:nvPr/>
        </p:nvSpPr>
        <p:spPr>
          <a:xfrm>
            <a:off x="9758550" y="7349516"/>
            <a:ext cx="1596461" cy="1671425"/>
          </a:xfrm>
          <a:custGeom>
            <a:avLst/>
            <a:gdLst/>
            <a:ahLst/>
            <a:cxnLst/>
            <a:rect l="l" t="t" r="r" b="b"/>
            <a:pathLst>
              <a:path w="1596461" h="1671425">
                <a:moveTo>
                  <a:pt x="0" y="0"/>
                </a:moveTo>
                <a:lnTo>
                  <a:pt x="1596461" y="0"/>
                </a:lnTo>
                <a:lnTo>
                  <a:pt x="1596461" y="1671425"/>
                </a:lnTo>
                <a:lnTo>
                  <a:pt x="0" y="16714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12" name="TextBox 12"/>
          <p:cNvSpPr txBox="1"/>
          <p:nvPr/>
        </p:nvSpPr>
        <p:spPr>
          <a:xfrm>
            <a:off x="1207691" y="1487384"/>
            <a:ext cx="15872618" cy="1431925"/>
          </a:xfrm>
          <a:prstGeom prst="rect">
            <a:avLst/>
          </a:prstGeom>
        </p:spPr>
        <p:txBody>
          <a:bodyPr lIns="0" tIns="0" rIns="0" bIns="0" rtlCol="0" anchor="t">
            <a:spAutoFit/>
          </a:bodyPr>
          <a:lstStyle/>
          <a:p>
            <a:pPr algn="ctr">
              <a:lnSpc>
                <a:spcPts val="10999"/>
              </a:lnSpc>
            </a:pPr>
            <a:r>
              <a:rPr lang="en-US" sz="9999">
                <a:solidFill>
                  <a:srgbClr val="8AABF2"/>
                </a:solidFill>
                <a:latin typeface="Marykate"/>
                <a:ea typeface="Marykate"/>
                <a:cs typeface="Marykate"/>
                <a:sym typeface="Marykate"/>
              </a:rPr>
              <a:t>DIE ALLGEMEINEN LABORREGELN</a:t>
            </a:r>
          </a:p>
        </p:txBody>
      </p:sp>
      <p:sp>
        <p:nvSpPr>
          <p:cNvPr id="13" name="TextBox 13"/>
          <p:cNvSpPr txBox="1"/>
          <p:nvPr/>
        </p:nvSpPr>
        <p:spPr>
          <a:xfrm>
            <a:off x="3942400" y="3478954"/>
            <a:ext cx="5206316" cy="1047750"/>
          </a:xfrm>
          <a:prstGeom prst="rect">
            <a:avLst/>
          </a:prstGeom>
        </p:spPr>
        <p:txBody>
          <a:bodyPr lIns="0" tIns="0" rIns="0" bIns="0" rtlCol="0" anchor="t">
            <a:spAutoFit/>
          </a:bodyPr>
          <a:lstStyle/>
          <a:p>
            <a:pPr algn="ctr">
              <a:lnSpc>
                <a:spcPts val="4200"/>
              </a:lnSpc>
            </a:pPr>
            <a:r>
              <a:rPr lang="en-US" sz="3000" b="1">
                <a:solidFill>
                  <a:srgbClr val="000000"/>
                </a:solidFill>
                <a:latin typeface="Canva Sans Bold"/>
                <a:ea typeface="Canva Sans Bold"/>
                <a:cs typeface="Canva Sans Bold"/>
                <a:sym typeface="Canva Sans Bold"/>
              </a:rPr>
              <a:t>Im Labor wird eine Schutzbrille getragen.</a:t>
            </a:r>
          </a:p>
        </p:txBody>
      </p:sp>
      <p:sp>
        <p:nvSpPr>
          <p:cNvPr id="14" name="TextBox 14"/>
          <p:cNvSpPr txBox="1"/>
          <p:nvPr/>
        </p:nvSpPr>
        <p:spPr>
          <a:xfrm>
            <a:off x="3942400" y="5549344"/>
            <a:ext cx="5206316" cy="1064260"/>
          </a:xfrm>
          <a:prstGeom prst="rect">
            <a:avLst/>
          </a:prstGeom>
        </p:spPr>
        <p:txBody>
          <a:bodyPr lIns="0" tIns="0" rIns="0" bIns="0" rtlCol="0" anchor="t">
            <a:spAutoFit/>
          </a:bodyPr>
          <a:lstStyle/>
          <a:p>
            <a:pPr algn="ctr">
              <a:lnSpc>
                <a:spcPts val="4340"/>
              </a:lnSpc>
            </a:pPr>
            <a:r>
              <a:rPr lang="de-DE" sz="3100" b="1">
                <a:solidFill>
                  <a:srgbClr val="000000"/>
                </a:solidFill>
                <a:latin typeface="Canva Sans Bold"/>
                <a:ea typeface="Canva Sans Bold"/>
                <a:cs typeface="Canva Sans Bold"/>
                <a:sym typeface="Canva Sans Bold"/>
              </a:rPr>
              <a:t>Im Labor wird ein Schutzkittel getragen.</a:t>
            </a:r>
          </a:p>
        </p:txBody>
      </p:sp>
      <p:sp>
        <p:nvSpPr>
          <p:cNvPr id="15" name="TextBox 15"/>
          <p:cNvSpPr txBox="1"/>
          <p:nvPr/>
        </p:nvSpPr>
        <p:spPr>
          <a:xfrm>
            <a:off x="3942400" y="7632778"/>
            <a:ext cx="5206316" cy="1047750"/>
          </a:xfrm>
          <a:prstGeom prst="rect">
            <a:avLst/>
          </a:prstGeom>
        </p:spPr>
        <p:txBody>
          <a:bodyPr lIns="0" tIns="0" rIns="0" bIns="0" rtlCol="0" anchor="t">
            <a:spAutoFit/>
          </a:bodyPr>
          <a:lstStyle/>
          <a:p>
            <a:pPr algn="ctr">
              <a:lnSpc>
                <a:spcPts val="4200"/>
              </a:lnSpc>
            </a:pPr>
            <a:r>
              <a:rPr lang="en-US" sz="3000" b="1">
                <a:solidFill>
                  <a:srgbClr val="000000"/>
                </a:solidFill>
                <a:latin typeface="Canva Sans Bold"/>
                <a:ea typeface="Canva Sans Bold"/>
                <a:cs typeface="Canva Sans Bold"/>
                <a:sym typeface="Canva Sans Bold"/>
              </a:rPr>
              <a:t>Im Labor wird festes Schuhwerk getragen.</a:t>
            </a:r>
          </a:p>
        </p:txBody>
      </p:sp>
      <p:sp>
        <p:nvSpPr>
          <p:cNvPr id="16" name="TextBox 16"/>
          <p:cNvSpPr txBox="1"/>
          <p:nvPr/>
        </p:nvSpPr>
        <p:spPr>
          <a:xfrm>
            <a:off x="11503219" y="3239559"/>
            <a:ext cx="5206316" cy="1526540"/>
          </a:xfrm>
          <a:prstGeom prst="rect">
            <a:avLst/>
          </a:prstGeom>
        </p:spPr>
        <p:txBody>
          <a:bodyPr lIns="0" tIns="0" rIns="0" bIns="0" rtlCol="0" anchor="t">
            <a:spAutoFit/>
          </a:bodyPr>
          <a:lstStyle/>
          <a:p>
            <a:pPr algn="ctr">
              <a:lnSpc>
                <a:spcPts val="4060"/>
              </a:lnSpc>
            </a:pPr>
            <a:r>
              <a:rPr lang="en-US" sz="2900" b="1">
                <a:solidFill>
                  <a:srgbClr val="000000"/>
                </a:solidFill>
                <a:latin typeface="Canva Sans Bold"/>
                <a:ea typeface="Canva Sans Bold"/>
                <a:cs typeface="Canva Sans Bold"/>
                <a:sym typeface="Canva Sans Bold"/>
              </a:rPr>
              <a:t>Bei Bedarf können im Labor Handschuhe getragen werden.</a:t>
            </a:r>
          </a:p>
        </p:txBody>
      </p:sp>
      <p:sp>
        <p:nvSpPr>
          <p:cNvPr id="17" name="TextBox 17"/>
          <p:cNvSpPr txBox="1"/>
          <p:nvPr/>
        </p:nvSpPr>
        <p:spPr>
          <a:xfrm>
            <a:off x="11503219" y="7617828"/>
            <a:ext cx="5206316" cy="1189354"/>
          </a:xfrm>
          <a:prstGeom prst="rect">
            <a:avLst/>
          </a:prstGeom>
        </p:spPr>
        <p:txBody>
          <a:bodyPr lIns="0" tIns="0" rIns="0" bIns="0" rtlCol="0" anchor="t">
            <a:spAutoFit/>
          </a:bodyPr>
          <a:lstStyle/>
          <a:p>
            <a:pPr algn="ctr">
              <a:lnSpc>
                <a:spcPts val="3220"/>
              </a:lnSpc>
            </a:pPr>
            <a:r>
              <a:rPr lang="en-US" sz="2300" b="1">
                <a:solidFill>
                  <a:srgbClr val="EE2E32"/>
                </a:solidFill>
                <a:latin typeface="Canva Sans Bold"/>
                <a:ea typeface="Canva Sans Bold"/>
                <a:cs typeface="Canva Sans Bold"/>
                <a:sym typeface="Canva Sans Bold"/>
              </a:rPr>
              <a:t>Werdene und stillende Müter dürfen aufgrund der Lösungsmittel das Labor nicht betreten.</a:t>
            </a:r>
          </a:p>
        </p:txBody>
      </p:sp>
      <p:sp>
        <p:nvSpPr>
          <p:cNvPr id="18" name="TextBox 18"/>
          <p:cNvSpPr txBox="1"/>
          <p:nvPr/>
        </p:nvSpPr>
        <p:spPr>
          <a:xfrm>
            <a:off x="11503219" y="5655352"/>
            <a:ext cx="5206316" cy="1012190"/>
          </a:xfrm>
          <a:prstGeom prst="rect">
            <a:avLst/>
          </a:prstGeom>
        </p:spPr>
        <p:txBody>
          <a:bodyPr lIns="0" tIns="0" rIns="0" bIns="0" rtlCol="0" anchor="t">
            <a:spAutoFit/>
          </a:bodyPr>
          <a:lstStyle/>
          <a:p>
            <a:pPr algn="ctr">
              <a:lnSpc>
                <a:spcPts val="4060"/>
              </a:lnSpc>
            </a:pPr>
            <a:r>
              <a:rPr lang="en-US" sz="2900" b="1">
                <a:solidFill>
                  <a:srgbClr val="EE2E32"/>
                </a:solidFill>
                <a:latin typeface="Canva Sans Bold"/>
                <a:ea typeface="Canva Sans Bold"/>
                <a:cs typeface="Canva Sans Bold"/>
                <a:sym typeface="Canva Sans Bold"/>
              </a:rPr>
              <a:t>Essen und Trinken ist im Labor verboten.</a:t>
            </a:r>
          </a:p>
        </p:txBody>
      </p:sp>
      <p:sp>
        <p:nvSpPr>
          <p:cNvPr id="19" name="Textfeld 18">
            <a:extLst>
              <a:ext uri="{FF2B5EF4-FFF2-40B4-BE49-F238E27FC236}">
                <a16:creationId xmlns:a16="http://schemas.microsoft.com/office/drawing/2014/main" id="{57F2C49C-2EEC-BFED-65F3-8D6F1174A5DA}"/>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p:cNvGrpSpPr/>
        <p:nvPr/>
      </p:nvGrpSpPr>
      <p:grpSpPr>
        <a:xfrm>
          <a:off x="0" y="0"/>
          <a:ext cx="0" cy="0"/>
          <a:chOff x="0" y="0"/>
          <a:chExt cx="0" cy="0"/>
        </a:xfrm>
      </p:grpSpPr>
      <p:grpSp>
        <p:nvGrpSpPr>
          <p:cNvPr id="2" name="Group 2"/>
          <p:cNvGrpSpPr/>
          <p:nvPr/>
        </p:nvGrpSpPr>
        <p:grpSpPr>
          <a:xfrm>
            <a:off x="1038133" y="1028700"/>
            <a:ext cx="16221167" cy="8229600"/>
            <a:chOff x="0" y="0"/>
            <a:chExt cx="4272241" cy="2167467"/>
          </a:xfrm>
        </p:grpSpPr>
        <p:sp>
          <p:nvSpPr>
            <p:cNvPr id="3" name="Freeform 3"/>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a:p>
          </p:txBody>
        </p:sp>
        <p:sp>
          <p:nvSpPr>
            <p:cNvPr id="4" name="TextBox 4"/>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2036382" y="1181100"/>
            <a:ext cx="14215236" cy="3260829"/>
          </a:xfrm>
          <a:prstGeom prst="rect">
            <a:avLst/>
          </a:prstGeom>
        </p:spPr>
        <p:txBody>
          <a:bodyPr lIns="0" tIns="0" rIns="0" bIns="0" rtlCol="0" anchor="t">
            <a:spAutoFit/>
          </a:bodyPr>
          <a:lstStyle/>
          <a:p>
            <a:pPr algn="ctr">
              <a:lnSpc>
                <a:spcPts val="10121"/>
              </a:lnSpc>
            </a:pPr>
            <a:r>
              <a:rPr lang="en-US" sz="8800" dirty="0">
                <a:solidFill>
                  <a:srgbClr val="8AABF2"/>
                </a:solidFill>
                <a:latin typeface="Marykate"/>
                <a:ea typeface="Marykate"/>
                <a:cs typeface="Marykate"/>
                <a:sym typeface="Marykate"/>
              </a:rPr>
              <a:t> DIE PERFEKTE STADT MIT OPTIMALER VERDUNSTUNGSKÜHLUNG</a:t>
            </a:r>
          </a:p>
          <a:p>
            <a:pPr algn="ctr">
              <a:lnSpc>
                <a:spcPts val="4620"/>
              </a:lnSpc>
            </a:pPr>
            <a:endParaRPr lang="en-US" sz="8800" dirty="0">
              <a:solidFill>
                <a:srgbClr val="8AABF2"/>
              </a:solidFill>
              <a:latin typeface="Marykate"/>
              <a:ea typeface="Marykate"/>
              <a:cs typeface="Marykate"/>
              <a:sym typeface="Marykate"/>
            </a:endParaRPr>
          </a:p>
        </p:txBody>
      </p:sp>
      <p:sp>
        <p:nvSpPr>
          <p:cNvPr id="6" name="TextBox 6"/>
          <p:cNvSpPr txBox="1"/>
          <p:nvPr/>
        </p:nvSpPr>
        <p:spPr>
          <a:xfrm>
            <a:off x="1775832" y="3921891"/>
            <a:ext cx="14736336" cy="5107809"/>
          </a:xfrm>
          <a:prstGeom prst="rect">
            <a:avLst/>
          </a:prstGeom>
        </p:spPr>
        <p:txBody>
          <a:bodyPr lIns="0" tIns="0" rIns="0" bIns="0" rtlCol="0" anchor="t">
            <a:spAutoFit/>
          </a:bodyPr>
          <a:lstStyle/>
          <a:p>
            <a:pPr algn="just">
              <a:lnSpc>
                <a:spcPts val="5039"/>
              </a:lnSpc>
              <a:spcBef>
                <a:spcPct val="0"/>
              </a:spcBef>
            </a:pPr>
            <a:r>
              <a:rPr lang="de-DE" sz="3599" dirty="0">
                <a:solidFill>
                  <a:srgbClr val="000000"/>
                </a:solidFill>
                <a:latin typeface="KG Primary Penmanship"/>
                <a:ea typeface="KG Primary Penmanship"/>
                <a:cs typeface="KG Primary Penmanship"/>
                <a:sym typeface="KG Primary Penmanship"/>
              </a:rPr>
              <a:t>Du hast jetzt in den Experimenten Ansätze kennengelernt, was es zu beachten gibt, wenn man die Verdunstungskühlung nutzen will. Wir wollen jetzt in Kleingruppen ein Bild einer perfekten Stadt mit optimaler Verdunstungskühlung kreieren.</a:t>
            </a:r>
          </a:p>
          <a:p>
            <a:pPr algn="just">
              <a:lnSpc>
                <a:spcPts val="5039"/>
              </a:lnSpc>
              <a:spcBef>
                <a:spcPct val="0"/>
              </a:spcBef>
            </a:pPr>
            <a:endParaRPr lang="de-DE" sz="3599" dirty="0">
              <a:solidFill>
                <a:srgbClr val="000000"/>
              </a:solidFill>
              <a:latin typeface="KG Primary Penmanship"/>
              <a:ea typeface="KG Primary Penmanship"/>
              <a:cs typeface="KG Primary Penmanship"/>
              <a:sym typeface="KG Primary Penmanship"/>
            </a:endParaRPr>
          </a:p>
          <a:p>
            <a:pPr marL="742950" indent="-742950" algn="just">
              <a:lnSpc>
                <a:spcPts val="5039"/>
              </a:lnSpc>
              <a:spcBef>
                <a:spcPct val="0"/>
              </a:spcBef>
              <a:buAutoNum type="alphaUcParenR"/>
            </a:pPr>
            <a:r>
              <a:rPr lang="de-DE" sz="3599" dirty="0">
                <a:solidFill>
                  <a:srgbClr val="000000"/>
                </a:solidFill>
                <a:latin typeface="KG Primary Penmanship"/>
                <a:ea typeface="KG Primary Penmanship"/>
                <a:cs typeface="KG Primary Penmanship"/>
                <a:sym typeface="KG Primary Penmanship"/>
              </a:rPr>
              <a:t>Entwerft ein Poster einer Stadt, die Möglichkeiten der Verdunstungskühlung nutzbar macht.</a:t>
            </a:r>
          </a:p>
          <a:p>
            <a:pPr algn="just">
              <a:lnSpc>
                <a:spcPts val="5039"/>
              </a:lnSpc>
              <a:spcBef>
                <a:spcPct val="0"/>
              </a:spcBef>
            </a:pPr>
            <a:r>
              <a:rPr lang="de-DE" sz="3599" i="1" dirty="0">
                <a:solidFill>
                  <a:srgbClr val="000000"/>
                </a:solidFill>
                <a:latin typeface="KG Primary Penmanship"/>
                <a:ea typeface="KG Primary Penmanship"/>
                <a:cs typeface="KG Primary Penmanship"/>
                <a:sym typeface="KG Primary Penmanship"/>
              </a:rPr>
              <a:t>							ODER</a:t>
            </a:r>
          </a:p>
          <a:p>
            <a:pPr marL="742950" indent="-742950" algn="just">
              <a:lnSpc>
                <a:spcPts val="5039"/>
              </a:lnSpc>
              <a:spcBef>
                <a:spcPct val="0"/>
              </a:spcBef>
              <a:buFont typeface="Wingdings" pitchFamily="2" charset="2"/>
              <a:buAutoNum type="alphaUcParenR" startAt="2"/>
            </a:pPr>
            <a:r>
              <a:rPr lang="de-DE" sz="3599" dirty="0">
                <a:solidFill>
                  <a:srgbClr val="000000"/>
                </a:solidFill>
                <a:latin typeface="KG Primary Penmanship"/>
                <a:ea typeface="KG Primary Penmanship"/>
                <a:cs typeface="KG Primary Penmanship"/>
                <a:sym typeface="KG Primary Penmanship"/>
              </a:rPr>
              <a:t>Formuliert einen Prompt für eine KI, damit diese ein Bild einer Stadt generiert, die Verdunstungskühlung nutzbar macht.</a:t>
            </a:r>
          </a:p>
        </p:txBody>
      </p:sp>
      <p:sp>
        <p:nvSpPr>
          <p:cNvPr id="7" name="Textfeld 6">
            <a:extLst>
              <a:ext uri="{FF2B5EF4-FFF2-40B4-BE49-F238E27FC236}">
                <a16:creationId xmlns:a16="http://schemas.microsoft.com/office/drawing/2014/main" id="{1208E93B-7C7E-C028-B083-C108DAAFBBFC}"/>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a:extLst>
            <a:ext uri="{FF2B5EF4-FFF2-40B4-BE49-F238E27FC236}">
              <a16:creationId xmlns:a16="http://schemas.microsoft.com/office/drawing/2014/main" id="{D7FD2666-F846-5CE3-95D1-2009ABFA143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AE9EFC5-CE6C-DA60-AB24-0199C1FF18E3}"/>
              </a:ext>
            </a:extLst>
          </p:cNvPr>
          <p:cNvGrpSpPr/>
          <p:nvPr/>
        </p:nvGrpSpPr>
        <p:grpSpPr>
          <a:xfrm>
            <a:off x="1038133" y="1028700"/>
            <a:ext cx="16221167" cy="8229600"/>
            <a:chOff x="0" y="0"/>
            <a:chExt cx="4272241" cy="2167467"/>
          </a:xfrm>
        </p:grpSpPr>
        <p:sp>
          <p:nvSpPr>
            <p:cNvPr id="3" name="Freeform 3">
              <a:extLst>
                <a:ext uri="{FF2B5EF4-FFF2-40B4-BE49-F238E27FC236}">
                  <a16:creationId xmlns:a16="http://schemas.microsoft.com/office/drawing/2014/main" id="{2D87EF05-593B-D9D1-E8C1-365433D71D26}"/>
                </a:ext>
              </a:extLst>
            </p:cNvPr>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a:p>
          </p:txBody>
        </p:sp>
        <p:sp>
          <p:nvSpPr>
            <p:cNvPr id="4" name="TextBox 4">
              <a:extLst>
                <a:ext uri="{FF2B5EF4-FFF2-40B4-BE49-F238E27FC236}">
                  <a16:creationId xmlns:a16="http://schemas.microsoft.com/office/drawing/2014/main" id="{E6645F07-87E0-F1D2-37BA-E73DF4EBEFF8}"/>
                </a:ext>
              </a:extLst>
            </p:cNvPr>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a:extLst>
              <a:ext uri="{FF2B5EF4-FFF2-40B4-BE49-F238E27FC236}">
                <a16:creationId xmlns:a16="http://schemas.microsoft.com/office/drawing/2014/main" id="{E6F3EE20-A826-FF20-1036-FEB8AABB8F69}"/>
              </a:ext>
            </a:extLst>
          </p:cNvPr>
          <p:cNvSpPr txBox="1"/>
          <p:nvPr/>
        </p:nvSpPr>
        <p:spPr>
          <a:xfrm>
            <a:off x="2036382" y="1181100"/>
            <a:ext cx="14215236" cy="1965603"/>
          </a:xfrm>
          <a:prstGeom prst="rect">
            <a:avLst/>
          </a:prstGeom>
        </p:spPr>
        <p:txBody>
          <a:bodyPr lIns="0" tIns="0" rIns="0" bIns="0" rtlCol="0" anchor="t">
            <a:spAutoFit/>
          </a:bodyPr>
          <a:lstStyle/>
          <a:p>
            <a:pPr algn="ctr">
              <a:lnSpc>
                <a:spcPts val="10121"/>
              </a:lnSpc>
            </a:pPr>
            <a:r>
              <a:rPr lang="en-US" sz="8800" dirty="0">
                <a:solidFill>
                  <a:srgbClr val="8AABF2"/>
                </a:solidFill>
                <a:latin typeface="Marykate"/>
                <a:ea typeface="Marykate"/>
                <a:cs typeface="Marykate"/>
                <a:sym typeface="Marykate"/>
              </a:rPr>
              <a:t>PRINZIP SCHWAMMSTADT</a:t>
            </a:r>
          </a:p>
          <a:p>
            <a:pPr algn="ctr">
              <a:lnSpc>
                <a:spcPts val="4620"/>
              </a:lnSpc>
            </a:pPr>
            <a:endParaRPr lang="en-US" sz="8800" dirty="0">
              <a:solidFill>
                <a:srgbClr val="8AABF2"/>
              </a:solidFill>
              <a:latin typeface="Marykate"/>
              <a:ea typeface="Marykate"/>
              <a:cs typeface="Marykate"/>
              <a:sym typeface="Marykate"/>
            </a:endParaRPr>
          </a:p>
        </p:txBody>
      </p:sp>
      <p:sp>
        <p:nvSpPr>
          <p:cNvPr id="8" name="Textfeld 7">
            <a:extLst>
              <a:ext uri="{FF2B5EF4-FFF2-40B4-BE49-F238E27FC236}">
                <a16:creationId xmlns:a16="http://schemas.microsoft.com/office/drawing/2014/main" id="{5560653F-D65C-9E4A-FD9B-A9AAE8630D09}"/>
              </a:ext>
            </a:extLst>
          </p:cNvPr>
          <p:cNvSpPr txBox="1"/>
          <p:nvPr/>
        </p:nvSpPr>
        <p:spPr>
          <a:xfrm>
            <a:off x="1676400" y="3162300"/>
            <a:ext cx="7107618" cy="5200142"/>
          </a:xfrm>
          <a:prstGeom prst="rect">
            <a:avLst/>
          </a:prstGeom>
          <a:noFill/>
        </p:spPr>
        <p:txBody>
          <a:bodyPr wrap="square">
            <a:spAutoFit/>
          </a:bodyPr>
          <a:lstStyle/>
          <a:p>
            <a:pPr algn="just">
              <a:lnSpc>
                <a:spcPts val="5039"/>
              </a:lnSpc>
              <a:spcBef>
                <a:spcPct val="0"/>
              </a:spcBef>
            </a:pPr>
            <a:r>
              <a:rPr lang="de-DE" sz="3600" dirty="0">
                <a:solidFill>
                  <a:srgbClr val="000000"/>
                </a:solidFill>
                <a:latin typeface="KG Primary Penmanship"/>
                <a:ea typeface="KG Primary Penmanship"/>
                <a:cs typeface="KG Primary Penmanship"/>
                <a:sym typeface="KG Primary Penmanship"/>
              </a:rPr>
              <a:t>Was du gerade entwickelt hast, versuchen auch Stadtplaner umzusetzen und Städte als „SCHWAMMSTÄDTE“ zu konzipieren. Dabei soll Regenwasser gespeichert werden durch den Abbau von Betonplätzen und mehr Grünflächen, begrünte Dächer und Wände und Wasserspeicher über und unter der Erde. Viele Städte haben damit bereits begonnen.</a:t>
            </a:r>
          </a:p>
        </p:txBody>
      </p:sp>
      <p:pic>
        <p:nvPicPr>
          <p:cNvPr id="9220" name="Picture 4" descr="Umweltbundesamt | Für Mensch und Umwelt">
            <a:extLst>
              <a:ext uri="{FF2B5EF4-FFF2-40B4-BE49-F238E27FC236}">
                <a16:creationId xmlns:a16="http://schemas.microsoft.com/office/drawing/2014/main" id="{8CFB37BF-FBEE-ED81-A60E-3E87522C8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5091" y="3543300"/>
            <a:ext cx="6631709" cy="45593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1">
            <a:extLst>
              <a:ext uri="{FF2B5EF4-FFF2-40B4-BE49-F238E27FC236}">
                <a16:creationId xmlns:a16="http://schemas.microsoft.com/office/drawing/2014/main" id="{BC3451F7-CCBE-AE15-0F90-A418A37A2053}"/>
              </a:ext>
            </a:extLst>
          </p:cNvPr>
          <p:cNvSpPr txBox="1"/>
          <p:nvPr/>
        </p:nvSpPr>
        <p:spPr>
          <a:xfrm>
            <a:off x="9753600" y="7602057"/>
            <a:ext cx="2668844" cy="437043"/>
          </a:xfrm>
          <a:prstGeom prst="rect">
            <a:avLst/>
          </a:prstGeom>
        </p:spPr>
        <p:txBody>
          <a:bodyPr lIns="0" tIns="0" rIns="0" bIns="0" rtlCol="0" anchor="t">
            <a:spAutoFit/>
          </a:bodyPr>
          <a:lstStyle/>
          <a:p>
            <a:pPr>
              <a:lnSpc>
                <a:spcPts val="4188"/>
              </a:lnSpc>
              <a:spcBef>
                <a:spcPct val="0"/>
              </a:spcBef>
            </a:pPr>
            <a:r>
              <a:rPr lang="de-DE" sz="1000">
                <a:solidFill>
                  <a:schemeClr val="bg1"/>
                </a:solidFill>
                <a:latin typeface="Canva Sans"/>
                <a:ea typeface="Canva Sans"/>
                <a:cs typeface="Canva Sans"/>
                <a:sym typeface="Canva Sans"/>
              </a:rPr>
              <a:t>Quelle: Umweltbundesamt</a:t>
            </a:r>
          </a:p>
        </p:txBody>
      </p:sp>
      <p:sp>
        <p:nvSpPr>
          <p:cNvPr id="6" name="Textfeld 5">
            <a:extLst>
              <a:ext uri="{FF2B5EF4-FFF2-40B4-BE49-F238E27FC236}">
                <a16:creationId xmlns:a16="http://schemas.microsoft.com/office/drawing/2014/main" id="{20368217-3A2D-70E6-9D7C-95ACAEBFA33E}"/>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extLst>
      <p:ext uri="{BB962C8B-B14F-4D97-AF65-F5344CB8AC3E}">
        <p14:creationId xmlns:p14="http://schemas.microsoft.com/office/powerpoint/2010/main" val="1500168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p:cNvGrpSpPr/>
        <p:nvPr/>
      </p:nvGrpSpPr>
      <p:grpSpPr>
        <a:xfrm>
          <a:off x="0" y="0"/>
          <a:ext cx="0" cy="0"/>
          <a:chOff x="0" y="0"/>
          <a:chExt cx="0" cy="0"/>
        </a:xfrm>
      </p:grpSpPr>
      <p:grpSp>
        <p:nvGrpSpPr>
          <p:cNvPr id="2" name="Group 2"/>
          <p:cNvGrpSpPr/>
          <p:nvPr/>
        </p:nvGrpSpPr>
        <p:grpSpPr>
          <a:xfrm>
            <a:off x="1038133" y="1028700"/>
            <a:ext cx="16221167" cy="8229600"/>
            <a:chOff x="0" y="0"/>
            <a:chExt cx="4272241" cy="2167467"/>
          </a:xfrm>
        </p:grpSpPr>
        <p:sp>
          <p:nvSpPr>
            <p:cNvPr id="3" name="Freeform 3"/>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a:p>
          </p:txBody>
        </p:sp>
        <p:sp>
          <p:nvSpPr>
            <p:cNvPr id="4" name="TextBox 4"/>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447800" y="2173724"/>
            <a:ext cx="15468600" cy="6093976"/>
          </a:xfrm>
          <a:prstGeom prst="rect">
            <a:avLst/>
          </a:prstGeom>
        </p:spPr>
        <p:txBody>
          <a:bodyPr wrap="square" lIns="0" tIns="0" rIns="0" bIns="0" rtlCol="0" anchor="t">
            <a:spAutoFit/>
          </a:bodyPr>
          <a:lstStyle/>
          <a:p>
            <a:pPr algn="ctr"/>
            <a:r>
              <a:rPr lang="de-DE" sz="9900" dirty="0">
                <a:solidFill>
                  <a:srgbClr val="8AABF2"/>
                </a:solidFill>
                <a:latin typeface="Marykate"/>
                <a:ea typeface="Marykate"/>
                <a:cs typeface="Marykate"/>
                <a:sym typeface="Marykate"/>
              </a:rPr>
              <a:t>Hoffentlich hast du heute etwas über Verdunstungskühlung gelernt hast und bleibst auch im Sommer COOL!</a:t>
            </a:r>
          </a:p>
        </p:txBody>
      </p:sp>
      <p:pic>
        <p:nvPicPr>
          <p:cNvPr id="6" name="Picture 2" descr="Kalt - Kostenlose wetter-Icons">
            <a:extLst>
              <a:ext uri="{FF2B5EF4-FFF2-40B4-BE49-F238E27FC236}">
                <a16:creationId xmlns:a16="http://schemas.microsoft.com/office/drawing/2014/main" id="{5550D7C0-9665-B5FA-5C6B-1144B0B5D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35175">
            <a:off x="11175116" y="6869816"/>
            <a:ext cx="1744737" cy="1744737"/>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CFDE528E-1EA4-F293-88D3-C76C940B0826}"/>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p:cNvGrpSpPr/>
        <p:nvPr/>
      </p:nvGrpSpPr>
      <p:grpSpPr>
        <a:xfrm>
          <a:off x="0" y="0"/>
          <a:ext cx="0" cy="0"/>
          <a:chOff x="0" y="0"/>
          <a:chExt cx="0" cy="0"/>
        </a:xfrm>
      </p:grpSpPr>
      <p:grpSp>
        <p:nvGrpSpPr>
          <p:cNvPr id="2" name="Group 2"/>
          <p:cNvGrpSpPr/>
          <p:nvPr/>
        </p:nvGrpSpPr>
        <p:grpSpPr>
          <a:xfrm>
            <a:off x="1038133" y="1028700"/>
            <a:ext cx="16221167" cy="8229600"/>
            <a:chOff x="0" y="0"/>
            <a:chExt cx="4272241" cy="2167467"/>
          </a:xfrm>
        </p:grpSpPr>
        <p:sp>
          <p:nvSpPr>
            <p:cNvPr id="3" name="Freeform 3"/>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a:p>
          </p:txBody>
        </p:sp>
        <p:sp>
          <p:nvSpPr>
            <p:cNvPr id="4" name="TextBox 4"/>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1887200" y="1199012"/>
            <a:ext cx="2896049" cy="2675225"/>
          </a:xfrm>
          <a:custGeom>
            <a:avLst/>
            <a:gdLst/>
            <a:ahLst/>
            <a:cxnLst/>
            <a:rect l="l" t="t" r="r" b="b"/>
            <a:pathLst>
              <a:path w="2680019" h="2519218">
                <a:moveTo>
                  <a:pt x="0" y="0"/>
                </a:moveTo>
                <a:lnTo>
                  <a:pt x="2680020" y="0"/>
                </a:lnTo>
                <a:lnTo>
                  <a:pt x="2680020" y="2519218"/>
                </a:lnTo>
                <a:lnTo>
                  <a:pt x="0" y="25192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6" name="Freeform 6"/>
          <p:cNvSpPr/>
          <p:nvPr/>
        </p:nvSpPr>
        <p:spPr>
          <a:xfrm>
            <a:off x="2545370" y="6844143"/>
            <a:ext cx="2102830" cy="2337957"/>
          </a:xfrm>
          <a:custGeom>
            <a:avLst/>
            <a:gdLst/>
            <a:ahLst/>
            <a:cxnLst/>
            <a:rect l="l" t="t" r="r" b="b"/>
            <a:pathLst>
              <a:path w="2319714" h="2518008">
                <a:moveTo>
                  <a:pt x="0" y="0"/>
                </a:moveTo>
                <a:lnTo>
                  <a:pt x="2319714" y="0"/>
                </a:lnTo>
                <a:lnTo>
                  <a:pt x="2319714" y="2518008"/>
                </a:lnTo>
                <a:lnTo>
                  <a:pt x="0" y="2518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Freeform 7"/>
          <p:cNvSpPr/>
          <p:nvPr/>
        </p:nvSpPr>
        <p:spPr>
          <a:xfrm>
            <a:off x="7310584" y="6887539"/>
            <a:ext cx="1722639" cy="2263140"/>
          </a:xfrm>
          <a:custGeom>
            <a:avLst/>
            <a:gdLst/>
            <a:ahLst/>
            <a:cxnLst/>
            <a:rect l="l" t="t" r="r" b="b"/>
            <a:pathLst>
              <a:path w="1887323" h="2499766">
                <a:moveTo>
                  <a:pt x="0" y="0"/>
                </a:moveTo>
                <a:lnTo>
                  <a:pt x="1887324" y="0"/>
                </a:lnTo>
                <a:lnTo>
                  <a:pt x="1887324" y="2499766"/>
                </a:lnTo>
                <a:lnTo>
                  <a:pt x="0" y="24997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8" name="Freeform 8"/>
          <p:cNvSpPr/>
          <p:nvPr/>
        </p:nvSpPr>
        <p:spPr>
          <a:xfrm>
            <a:off x="7685037" y="1485900"/>
            <a:ext cx="1726112" cy="2209800"/>
          </a:xfrm>
          <a:custGeom>
            <a:avLst/>
            <a:gdLst/>
            <a:ahLst/>
            <a:cxnLst/>
            <a:rect l="l" t="t" r="r" b="b"/>
            <a:pathLst>
              <a:path w="1331740" h="2064713">
                <a:moveTo>
                  <a:pt x="0" y="0"/>
                </a:moveTo>
                <a:lnTo>
                  <a:pt x="1331739" y="0"/>
                </a:lnTo>
                <a:lnTo>
                  <a:pt x="1331739" y="2064712"/>
                </a:lnTo>
                <a:lnTo>
                  <a:pt x="0" y="20647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9" name="Freeform 9"/>
          <p:cNvSpPr/>
          <p:nvPr/>
        </p:nvSpPr>
        <p:spPr>
          <a:xfrm>
            <a:off x="10959783" y="6860994"/>
            <a:ext cx="2680019" cy="2226994"/>
          </a:xfrm>
          <a:custGeom>
            <a:avLst/>
            <a:gdLst/>
            <a:ahLst/>
            <a:cxnLst/>
            <a:rect l="l" t="t" r="r" b="b"/>
            <a:pathLst>
              <a:path w="2421744" h="1858688">
                <a:moveTo>
                  <a:pt x="0" y="0"/>
                </a:moveTo>
                <a:lnTo>
                  <a:pt x="2421744" y="0"/>
                </a:lnTo>
                <a:lnTo>
                  <a:pt x="2421744" y="1858689"/>
                </a:lnTo>
                <a:lnTo>
                  <a:pt x="0" y="18586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10" name="Freeform 10"/>
          <p:cNvSpPr/>
          <p:nvPr/>
        </p:nvSpPr>
        <p:spPr>
          <a:xfrm>
            <a:off x="2678370" y="1193158"/>
            <a:ext cx="2896049" cy="2675225"/>
          </a:xfrm>
          <a:custGeom>
            <a:avLst/>
            <a:gdLst/>
            <a:ahLst/>
            <a:cxnLst/>
            <a:rect l="l" t="t" r="r" b="b"/>
            <a:pathLst>
              <a:path w="2896049" h="2675225">
                <a:moveTo>
                  <a:pt x="0" y="0"/>
                </a:moveTo>
                <a:lnTo>
                  <a:pt x="2896049" y="0"/>
                </a:lnTo>
                <a:lnTo>
                  <a:pt x="2896049" y="2675225"/>
                </a:lnTo>
                <a:lnTo>
                  <a:pt x="0" y="26752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de-DE"/>
          </a:p>
        </p:txBody>
      </p:sp>
      <p:sp>
        <p:nvSpPr>
          <p:cNvPr id="11" name="Freeform 11"/>
          <p:cNvSpPr/>
          <p:nvPr/>
        </p:nvSpPr>
        <p:spPr>
          <a:xfrm>
            <a:off x="15580957" y="4831819"/>
            <a:ext cx="1118897" cy="3442761"/>
          </a:xfrm>
          <a:custGeom>
            <a:avLst/>
            <a:gdLst/>
            <a:ahLst/>
            <a:cxnLst/>
            <a:rect l="l" t="t" r="r" b="b"/>
            <a:pathLst>
              <a:path w="1118897" h="3442761">
                <a:moveTo>
                  <a:pt x="0" y="0"/>
                </a:moveTo>
                <a:lnTo>
                  <a:pt x="1118897" y="0"/>
                </a:lnTo>
                <a:lnTo>
                  <a:pt x="1118897" y="3442761"/>
                </a:lnTo>
                <a:lnTo>
                  <a:pt x="0" y="3442761"/>
                </a:lnTo>
                <a:lnTo>
                  <a:pt x="0" y="0"/>
                </a:lnTo>
                <a:close/>
              </a:path>
            </a:pathLst>
          </a:custGeom>
          <a:blipFill>
            <a:blip r:embed="rId15"/>
            <a:stretch>
              <a:fillRect/>
            </a:stretch>
          </a:blipFill>
        </p:spPr>
        <p:txBody>
          <a:bodyPr/>
          <a:lstStyle/>
          <a:p>
            <a:endParaRPr lang="de-DE"/>
          </a:p>
        </p:txBody>
      </p:sp>
      <p:sp>
        <p:nvSpPr>
          <p:cNvPr id="12" name="TextBox 12"/>
          <p:cNvSpPr txBox="1"/>
          <p:nvPr/>
        </p:nvSpPr>
        <p:spPr>
          <a:xfrm>
            <a:off x="1307440" y="4053840"/>
            <a:ext cx="14006857" cy="2802278"/>
          </a:xfrm>
          <a:prstGeom prst="rect">
            <a:avLst/>
          </a:prstGeom>
        </p:spPr>
        <p:txBody>
          <a:bodyPr lIns="0" tIns="0" rIns="0" bIns="0" rtlCol="0" anchor="t">
            <a:spAutoFit/>
          </a:bodyPr>
          <a:lstStyle/>
          <a:p>
            <a:pPr algn="ctr">
              <a:lnSpc>
                <a:spcPts val="10891"/>
              </a:lnSpc>
            </a:pPr>
            <a:r>
              <a:rPr lang="de-DE" sz="9901">
                <a:solidFill>
                  <a:srgbClr val="8AABF2"/>
                </a:solidFill>
                <a:latin typeface="Marykate"/>
                <a:ea typeface="Marykate"/>
                <a:cs typeface="Marykate"/>
                <a:sym typeface="Marykate"/>
              </a:rPr>
              <a:t>Benenne den Stoff, der bei allen Bildern eine wichtige Rolle spielt.</a:t>
            </a:r>
          </a:p>
        </p:txBody>
      </p:sp>
      <p:sp>
        <p:nvSpPr>
          <p:cNvPr id="14" name="Textfeld 13">
            <a:extLst>
              <a:ext uri="{FF2B5EF4-FFF2-40B4-BE49-F238E27FC236}">
                <a16:creationId xmlns:a16="http://schemas.microsoft.com/office/drawing/2014/main" id="{D8DC7F15-66A4-42DB-9C71-39F9D0146E52}"/>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a:extLst>
            <a:ext uri="{FF2B5EF4-FFF2-40B4-BE49-F238E27FC236}">
              <a16:creationId xmlns:a16="http://schemas.microsoft.com/office/drawing/2014/main" id="{F67B749F-52CD-B8DA-40B6-47B37914CCA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D4DCE6E-6F6A-3BA2-2663-27B68D51D60F}"/>
              </a:ext>
            </a:extLst>
          </p:cNvPr>
          <p:cNvGrpSpPr/>
          <p:nvPr/>
        </p:nvGrpSpPr>
        <p:grpSpPr>
          <a:xfrm>
            <a:off x="1038133" y="1028700"/>
            <a:ext cx="16221167" cy="8229600"/>
            <a:chOff x="0" y="0"/>
            <a:chExt cx="4272241" cy="2167467"/>
          </a:xfrm>
        </p:grpSpPr>
        <p:sp>
          <p:nvSpPr>
            <p:cNvPr id="3" name="Freeform 3">
              <a:extLst>
                <a:ext uri="{FF2B5EF4-FFF2-40B4-BE49-F238E27FC236}">
                  <a16:creationId xmlns:a16="http://schemas.microsoft.com/office/drawing/2014/main" id="{435D202B-D8CA-F292-7135-A3EE345DA3E1}"/>
                </a:ext>
              </a:extLst>
            </p:cNvPr>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a:p>
          </p:txBody>
        </p:sp>
        <p:sp>
          <p:nvSpPr>
            <p:cNvPr id="4" name="TextBox 4">
              <a:extLst>
                <a:ext uri="{FF2B5EF4-FFF2-40B4-BE49-F238E27FC236}">
                  <a16:creationId xmlns:a16="http://schemas.microsoft.com/office/drawing/2014/main" id="{3ED65367-D8F1-D189-803E-BEAC56F8D5D8}"/>
                </a:ext>
              </a:extLst>
            </p:cNvPr>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FF2B5EF4-FFF2-40B4-BE49-F238E27FC236}">
                <a16:creationId xmlns:a16="http://schemas.microsoft.com/office/drawing/2014/main" id="{DE3CE41E-9BDD-2F6B-05BF-45C7FE9F8D94}"/>
              </a:ext>
            </a:extLst>
          </p:cNvPr>
          <p:cNvSpPr/>
          <p:nvPr/>
        </p:nvSpPr>
        <p:spPr>
          <a:xfrm>
            <a:off x="11887200" y="1199012"/>
            <a:ext cx="2896049" cy="2675225"/>
          </a:xfrm>
          <a:custGeom>
            <a:avLst/>
            <a:gdLst/>
            <a:ahLst/>
            <a:cxnLst/>
            <a:rect l="l" t="t" r="r" b="b"/>
            <a:pathLst>
              <a:path w="2680019" h="2519218">
                <a:moveTo>
                  <a:pt x="0" y="0"/>
                </a:moveTo>
                <a:lnTo>
                  <a:pt x="2680020" y="0"/>
                </a:lnTo>
                <a:lnTo>
                  <a:pt x="2680020" y="2519218"/>
                </a:lnTo>
                <a:lnTo>
                  <a:pt x="0" y="25192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6" name="Freeform 6">
            <a:extLst>
              <a:ext uri="{FF2B5EF4-FFF2-40B4-BE49-F238E27FC236}">
                <a16:creationId xmlns:a16="http://schemas.microsoft.com/office/drawing/2014/main" id="{072F1755-0BB7-AE1C-B097-5248D55B858C}"/>
              </a:ext>
            </a:extLst>
          </p:cNvPr>
          <p:cNvSpPr/>
          <p:nvPr/>
        </p:nvSpPr>
        <p:spPr>
          <a:xfrm>
            <a:off x="2545370" y="6844143"/>
            <a:ext cx="2102830" cy="2337957"/>
          </a:xfrm>
          <a:custGeom>
            <a:avLst/>
            <a:gdLst/>
            <a:ahLst/>
            <a:cxnLst/>
            <a:rect l="l" t="t" r="r" b="b"/>
            <a:pathLst>
              <a:path w="2319714" h="2518008">
                <a:moveTo>
                  <a:pt x="0" y="0"/>
                </a:moveTo>
                <a:lnTo>
                  <a:pt x="2319714" y="0"/>
                </a:lnTo>
                <a:lnTo>
                  <a:pt x="2319714" y="2518008"/>
                </a:lnTo>
                <a:lnTo>
                  <a:pt x="0" y="2518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5E7CD2A9-5526-60E8-66C0-1D7EAC3C9517}"/>
              </a:ext>
            </a:extLst>
          </p:cNvPr>
          <p:cNvSpPr/>
          <p:nvPr/>
        </p:nvSpPr>
        <p:spPr>
          <a:xfrm>
            <a:off x="7310584" y="6887539"/>
            <a:ext cx="1722639" cy="2263140"/>
          </a:xfrm>
          <a:custGeom>
            <a:avLst/>
            <a:gdLst/>
            <a:ahLst/>
            <a:cxnLst/>
            <a:rect l="l" t="t" r="r" b="b"/>
            <a:pathLst>
              <a:path w="1887323" h="2499766">
                <a:moveTo>
                  <a:pt x="0" y="0"/>
                </a:moveTo>
                <a:lnTo>
                  <a:pt x="1887324" y="0"/>
                </a:lnTo>
                <a:lnTo>
                  <a:pt x="1887324" y="2499766"/>
                </a:lnTo>
                <a:lnTo>
                  <a:pt x="0" y="24997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8" name="Freeform 8">
            <a:extLst>
              <a:ext uri="{FF2B5EF4-FFF2-40B4-BE49-F238E27FC236}">
                <a16:creationId xmlns:a16="http://schemas.microsoft.com/office/drawing/2014/main" id="{C535055D-34AE-88CE-7DD2-0B0863396F59}"/>
              </a:ext>
            </a:extLst>
          </p:cNvPr>
          <p:cNvSpPr/>
          <p:nvPr/>
        </p:nvSpPr>
        <p:spPr>
          <a:xfrm>
            <a:off x="7685037" y="1485900"/>
            <a:ext cx="1726112" cy="2209800"/>
          </a:xfrm>
          <a:custGeom>
            <a:avLst/>
            <a:gdLst/>
            <a:ahLst/>
            <a:cxnLst/>
            <a:rect l="l" t="t" r="r" b="b"/>
            <a:pathLst>
              <a:path w="1331740" h="2064713">
                <a:moveTo>
                  <a:pt x="0" y="0"/>
                </a:moveTo>
                <a:lnTo>
                  <a:pt x="1331739" y="0"/>
                </a:lnTo>
                <a:lnTo>
                  <a:pt x="1331739" y="2064712"/>
                </a:lnTo>
                <a:lnTo>
                  <a:pt x="0" y="20647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9" name="Freeform 9">
            <a:extLst>
              <a:ext uri="{FF2B5EF4-FFF2-40B4-BE49-F238E27FC236}">
                <a16:creationId xmlns:a16="http://schemas.microsoft.com/office/drawing/2014/main" id="{0D29DC15-430F-0491-2F4C-D3283F4DC9B1}"/>
              </a:ext>
            </a:extLst>
          </p:cNvPr>
          <p:cNvSpPr/>
          <p:nvPr/>
        </p:nvSpPr>
        <p:spPr>
          <a:xfrm>
            <a:off x="10959783" y="6860994"/>
            <a:ext cx="2680019" cy="2226994"/>
          </a:xfrm>
          <a:custGeom>
            <a:avLst/>
            <a:gdLst/>
            <a:ahLst/>
            <a:cxnLst/>
            <a:rect l="l" t="t" r="r" b="b"/>
            <a:pathLst>
              <a:path w="2421744" h="1858688">
                <a:moveTo>
                  <a:pt x="0" y="0"/>
                </a:moveTo>
                <a:lnTo>
                  <a:pt x="2421744" y="0"/>
                </a:lnTo>
                <a:lnTo>
                  <a:pt x="2421744" y="1858689"/>
                </a:lnTo>
                <a:lnTo>
                  <a:pt x="0" y="18586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10" name="Freeform 10">
            <a:extLst>
              <a:ext uri="{FF2B5EF4-FFF2-40B4-BE49-F238E27FC236}">
                <a16:creationId xmlns:a16="http://schemas.microsoft.com/office/drawing/2014/main" id="{89C701C6-56C0-FFDB-4B82-B944FCF79B7B}"/>
              </a:ext>
            </a:extLst>
          </p:cNvPr>
          <p:cNvSpPr/>
          <p:nvPr/>
        </p:nvSpPr>
        <p:spPr>
          <a:xfrm>
            <a:off x="2678370" y="1193158"/>
            <a:ext cx="2896049" cy="2675225"/>
          </a:xfrm>
          <a:custGeom>
            <a:avLst/>
            <a:gdLst/>
            <a:ahLst/>
            <a:cxnLst/>
            <a:rect l="l" t="t" r="r" b="b"/>
            <a:pathLst>
              <a:path w="2896049" h="2675225">
                <a:moveTo>
                  <a:pt x="0" y="0"/>
                </a:moveTo>
                <a:lnTo>
                  <a:pt x="2896049" y="0"/>
                </a:lnTo>
                <a:lnTo>
                  <a:pt x="2896049" y="2675225"/>
                </a:lnTo>
                <a:lnTo>
                  <a:pt x="0" y="26752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de-DE"/>
          </a:p>
        </p:txBody>
      </p:sp>
      <p:sp>
        <p:nvSpPr>
          <p:cNvPr id="11" name="Freeform 11">
            <a:extLst>
              <a:ext uri="{FF2B5EF4-FFF2-40B4-BE49-F238E27FC236}">
                <a16:creationId xmlns:a16="http://schemas.microsoft.com/office/drawing/2014/main" id="{1FF4CA32-F922-94FB-F713-E1BAC56FB650}"/>
              </a:ext>
            </a:extLst>
          </p:cNvPr>
          <p:cNvSpPr/>
          <p:nvPr/>
        </p:nvSpPr>
        <p:spPr>
          <a:xfrm>
            <a:off x="15580957" y="4831819"/>
            <a:ext cx="1118897" cy="3442761"/>
          </a:xfrm>
          <a:custGeom>
            <a:avLst/>
            <a:gdLst/>
            <a:ahLst/>
            <a:cxnLst/>
            <a:rect l="l" t="t" r="r" b="b"/>
            <a:pathLst>
              <a:path w="1118897" h="3442761">
                <a:moveTo>
                  <a:pt x="0" y="0"/>
                </a:moveTo>
                <a:lnTo>
                  <a:pt x="1118897" y="0"/>
                </a:lnTo>
                <a:lnTo>
                  <a:pt x="1118897" y="3442761"/>
                </a:lnTo>
                <a:lnTo>
                  <a:pt x="0" y="3442761"/>
                </a:lnTo>
                <a:lnTo>
                  <a:pt x="0" y="0"/>
                </a:lnTo>
                <a:close/>
              </a:path>
            </a:pathLst>
          </a:custGeom>
          <a:blipFill>
            <a:blip r:embed="rId15"/>
            <a:stretch>
              <a:fillRect/>
            </a:stretch>
          </a:blipFill>
        </p:spPr>
        <p:txBody>
          <a:bodyPr/>
          <a:lstStyle/>
          <a:p>
            <a:endParaRPr lang="de-DE"/>
          </a:p>
        </p:txBody>
      </p:sp>
      <p:sp>
        <p:nvSpPr>
          <p:cNvPr id="13" name="TextBox 12">
            <a:extLst>
              <a:ext uri="{FF2B5EF4-FFF2-40B4-BE49-F238E27FC236}">
                <a16:creationId xmlns:a16="http://schemas.microsoft.com/office/drawing/2014/main" id="{185CA8C8-3EB1-913A-5069-D005266639E5}"/>
              </a:ext>
            </a:extLst>
          </p:cNvPr>
          <p:cNvSpPr txBox="1"/>
          <p:nvPr/>
        </p:nvSpPr>
        <p:spPr>
          <a:xfrm>
            <a:off x="4254188" y="4222083"/>
            <a:ext cx="9789057" cy="2140617"/>
          </a:xfrm>
          <a:prstGeom prst="rect">
            <a:avLst/>
          </a:prstGeom>
        </p:spPr>
        <p:txBody>
          <a:bodyPr lIns="0" tIns="0" rIns="0" bIns="0" rtlCol="0" anchor="t">
            <a:spAutoFit/>
          </a:bodyPr>
          <a:lstStyle/>
          <a:p>
            <a:pPr algn="ctr">
              <a:lnSpc>
                <a:spcPts val="16502"/>
              </a:lnSpc>
            </a:pPr>
            <a:r>
              <a:rPr lang="en-US" sz="15001" dirty="0">
                <a:solidFill>
                  <a:srgbClr val="8AABF2"/>
                </a:solidFill>
                <a:latin typeface="Marykate"/>
                <a:ea typeface="Marykate"/>
                <a:cs typeface="Marykate"/>
                <a:sym typeface="Marykate"/>
              </a:rPr>
              <a:t>WASSER</a:t>
            </a:r>
          </a:p>
        </p:txBody>
      </p:sp>
      <p:sp>
        <p:nvSpPr>
          <p:cNvPr id="12" name="Textfeld 11">
            <a:extLst>
              <a:ext uri="{FF2B5EF4-FFF2-40B4-BE49-F238E27FC236}">
                <a16:creationId xmlns:a16="http://schemas.microsoft.com/office/drawing/2014/main" id="{FD5F5431-ABF7-9B2D-106D-154CE8E467FD}"/>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extLst>
      <p:ext uri="{BB962C8B-B14F-4D97-AF65-F5344CB8AC3E}">
        <p14:creationId xmlns:p14="http://schemas.microsoft.com/office/powerpoint/2010/main" val="3799276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21167" cy="8229600"/>
            <a:chOff x="0" y="0"/>
            <a:chExt cx="4272241" cy="2167467"/>
          </a:xfrm>
        </p:grpSpPr>
        <p:sp>
          <p:nvSpPr>
            <p:cNvPr id="3" name="Freeform 3"/>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a:p>
          </p:txBody>
        </p:sp>
        <p:sp>
          <p:nvSpPr>
            <p:cNvPr id="4" name="TextBox 4"/>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249117" y="4196007"/>
            <a:ext cx="3605004" cy="3028203"/>
          </a:xfrm>
          <a:custGeom>
            <a:avLst/>
            <a:gdLst/>
            <a:ahLst/>
            <a:cxnLst/>
            <a:rect l="l" t="t" r="r" b="b"/>
            <a:pathLst>
              <a:path w="3605004" h="3028203">
                <a:moveTo>
                  <a:pt x="0" y="0"/>
                </a:moveTo>
                <a:lnTo>
                  <a:pt x="3605004" y="0"/>
                </a:lnTo>
                <a:lnTo>
                  <a:pt x="3605004" y="3028203"/>
                </a:lnTo>
                <a:lnTo>
                  <a:pt x="0" y="3028203"/>
                </a:lnTo>
                <a:lnTo>
                  <a:pt x="0" y="0"/>
                </a:lnTo>
                <a:close/>
              </a:path>
            </a:pathLst>
          </a:custGeom>
          <a:blipFill>
            <a:blip r:embed="rId3"/>
            <a:stretch>
              <a:fillRect/>
            </a:stretch>
          </a:blipFill>
        </p:spPr>
        <p:txBody>
          <a:bodyPr/>
          <a:lstStyle/>
          <a:p>
            <a:endParaRPr lang="de-DE"/>
          </a:p>
        </p:txBody>
      </p:sp>
      <p:sp>
        <p:nvSpPr>
          <p:cNvPr id="6" name="Freeform 6"/>
          <p:cNvSpPr/>
          <p:nvPr/>
        </p:nvSpPr>
        <p:spPr>
          <a:xfrm>
            <a:off x="7450340" y="4196007"/>
            <a:ext cx="3387320" cy="2642109"/>
          </a:xfrm>
          <a:custGeom>
            <a:avLst/>
            <a:gdLst/>
            <a:ahLst/>
            <a:cxnLst/>
            <a:rect l="l" t="t" r="r" b="b"/>
            <a:pathLst>
              <a:path w="3387320" h="2642109">
                <a:moveTo>
                  <a:pt x="0" y="0"/>
                </a:moveTo>
                <a:lnTo>
                  <a:pt x="3387320" y="0"/>
                </a:lnTo>
                <a:lnTo>
                  <a:pt x="3387320" y="2642109"/>
                </a:lnTo>
                <a:lnTo>
                  <a:pt x="0" y="2642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7" name="Freeform 7"/>
          <p:cNvSpPr/>
          <p:nvPr/>
        </p:nvSpPr>
        <p:spPr>
          <a:xfrm>
            <a:off x="12437860" y="3878301"/>
            <a:ext cx="3843916" cy="2959815"/>
          </a:xfrm>
          <a:custGeom>
            <a:avLst/>
            <a:gdLst/>
            <a:ahLst/>
            <a:cxnLst/>
            <a:rect l="l" t="t" r="r" b="b"/>
            <a:pathLst>
              <a:path w="3843916" h="2959815">
                <a:moveTo>
                  <a:pt x="0" y="0"/>
                </a:moveTo>
                <a:lnTo>
                  <a:pt x="3843916" y="0"/>
                </a:lnTo>
                <a:lnTo>
                  <a:pt x="3843916" y="2959815"/>
                </a:lnTo>
                <a:lnTo>
                  <a:pt x="0" y="29598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8" name="TextBox 8"/>
          <p:cNvSpPr txBox="1"/>
          <p:nvPr/>
        </p:nvSpPr>
        <p:spPr>
          <a:xfrm>
            <a:off x="1219200" y="1752402"/>
            <a:ext cx="15849802" cy="1333698"/>
          </a:xfrm>
          <a:prstGeom prst="rect">
            <a:avLst/>
          </a:prstGeom>
        </p:spPr>
        <p:txBody>
          <a:bodyPr wrap="square" lIns="0" tIns="0" rIns="0" bIns="0" rtlCol="0" anchor="t">
            <a:spAutoFit/>
          </a:bodyPr>
          <a:lstStyle/>
          <a:p>
            <a:pPr algn="ctr">
              <a:lnSpc>
                <a:spcPts val="10449"/>
              </a:lnSpc>
            </a:pPr>
            <a:r>
              <a:rPr lang="de-DE" sz="9499">
                <a:solidFill>
                  <a:srgbClr val="8AABF2"/>
                </a:solidFill>
                <a:latin typeface="Marykate"/>
                <a:ea typeface="Marykate"/>
                <a:cs typeface="Marykate"/>
                <a:sym typeface="Marykate"/>
              </a:rPr>
              <a:t>Welche Formen des Wassers kennst du?</a:t>
            </a:r>
          </a:p>
        </p:txBody>
      </p:sp>
      <p:sp>
        <p:nvSpPr>
          <p:cNvPr id="9" name="Textfeld 8">
            <a:extLst>
              <a:ext uri="{FF2B5EF4-FFF2-40B4-BE49-F238E27FC236}">
                <a16:creationId xmlns:a16="http://schemas.microsoft.com/office/drawing/2014/main" id="{774CC203-9CFE-D0BA-99C0-278A412EC4D9}"/>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a:extLst>
            <a:ext uri="{FF2B5EF4-FFF2-40B4-BE49-F238E27FC236}">
              <a16:creationId xmlns:a16="http://schemas.microsoft.com/office/drawing/2014/main" id="{61F7F2BD-0AC4-D410-03BF-00C41B10735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83A0292-707A-18FD-0CA5-49D5ADFC41A5}"/>
              </a:ext>
            </a:extLst>
          </p:cNvPr>
          <p:cNvGrpSpPr/>
          <p:nvPr/>
        </p:nvGrpSpPr>
        <p:grpSpPr>
          <a:xfrm>
            <a:off x="1028700" y="1028700"/>
            <a:ext cx="16221167" cy="8229600"/>
            <a:chOff x="0" y="0"/>
            <a:chExt cx="4272241" cy="2167467"/>
          </a:xfrm>
        </p:grpSpPr>
        <p:sp>
          <p:nvSpPr>
            <p:cNvPr id="3" name="Freeform 3">
              <a:extLst>
                <a:ext uri="{FF2B5EF4-FFF2-40B4-BE49-F238E27FC236}">
                  <a16:creationId xmlns:a16="http://schemas.microsoft.com/office/drawing/2014/main" id="{211D49C8-4D45-517B-2F14-C25A2B10B0CE}"/>
                </a:ext>
              </a:extLst>
            </p:cNvPr>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a:p>
          </p:txBody>
        </p:sp>
        <p:sp>
          <p:nvSpPr>
            <p:cNvPr id="4" name="TextBox 4">
              <a:extLst>
                <a:ext uri="{FF2B5EF4-FFF2-40B4-BE49-F238E27FC236}">
                  <a16:creationId xmlns:a16="http://schemas.microsoft.com/office/drawing/2014/main" id="{A2011900-9170-D988-359D-1BB2106EA3FC}"/>
                </a:ext>
              </a:extLst>
            </p:cNvPr>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FF2B5EF4-FFF2-40B4-BE49-F238E27FC236}">
                <a16:creationId xmlns:a16="http://schemas.microsoft.com/office/drawing/2014/main" id="{7CABE58D-948F-2CA3-EC3F-B2EDDC06393D}"/>
              </a:ext>
            </a:extLst>
          </p:cNvPr>
          <p:cNvSpPr/>
          <p:nvPr/>
        </p:nvSpPr>
        <p:spPr>
          <a:xfrm>
            <a:off x="2249117" y="4196007"/>
            <a:ext cx="3605004" cy="3028203"/>
          </a:xfrm>
          <a:custGeom>
            <a:avLst/>
            <a:gdLst/>
            <a:ahLst/>
            <a:cxnLst/>
            <a:rect l="l" t="t" r="r" b="b"/>
            <a:pathLst>
              <a:path w="3605004" h="3028203">
                <a:moveTo>
                  <a:pt x="0" y="0"/>
                </a:moveTo>
                <a:lnTo>
                  <a:pt x="3605004" y="0"/>
                </a:lnTo>
                <a:lnTo>
                  <a:pt x="3605004" y="3028203"/>
                </a:lnTo>
                <a:lnTo>
                  <a:pt x="0" y="3028203"/>
                </a:lnTo>
                <a:lnTo>
                  <a:pt x="0" y="0"/>
                </a:lnTo>
                <a:close/>
              </a:path>
            </a:pathLst>
          </a:custGeom>
          <a:blipFill>
            <a:blip r:embed="rId3"/>
            <a:stretch>
              <a:fillRect/>
            </a:stretch>
          </a:blipFill>
        </p:spPr>
        <p:txBody>
          <a:bodyPr/>
          <a:lstStyle/>
          <a:p>
            <a:endParaRPr lang="de-DE"/>
          </a:p>
        </p:txBody>
      </p:sp>
      <p:sp>
        <p:nvSpPr>
          <p:cNvPr id="6" name="Freeform 6">
            <a:extLst>
              <a:ext uri="{FF2B5EF4-FFF2-40B4-BE49-F238E27FC236}">
                <a16:creationId xmlns:a16="http://schemas.microsoft.com/office/drawing/2014/main" id="{6673CBEC-6268-97D4-8B84-40F30A01570C}"/>
              </a:ext>
            </a:extLst>
          </p:cNvPr>
          <p:cNvSpPr/>
          <p:nvPr/>
        </p:nvSpPr>
        <p:spPr>
          <a:xfrm>
            <a:off x="7450340" y="4196007"/>
            <a:ext cx="3387320" cy="2642109"/>
          </a:xfrm>
          <a:custGeom>
            <a:avLst/>
            <a:gdLst/>
            <a:ahLst/>
            <a:cxnLst/>
            <a:rect l="l" t="t" r="r" b="b"/>
            <a:pathLst>
              <a:path w="3387320" h="2642109">
                <a:moveTo>
                  <a:pt x="0" y="0"/>
                </a:moveTo>
                <a:lnTo>
                  <a:pt x="3387320" y="0"/>
                </a:lnTo>
                <a:lnTo>
                  <a:pt x="3387320" y="2642109"/>
                </a:lnTo>
                <a:lnTo>
                  <a:pt x="0" y="2642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159A6A34-4764-C9BA-F109-33A4B65F6636}"/>
              </a:ext>
            </a:extLst>
          </p:cNvPr>
          <p:cNvSpPr/>
          <p:nvPr/>
        </p:nvSpPr>
        <p:spPr>
          <a:xfrm>
            <a:off x="12437860" y="3878301"/>
            <a:ext cx="3843916" cy="2959815"/>
          </a:xfrm>
          <a:custGeom>
            <a:avLst/>
            <a:gdLst/>
            <a:ahLst/>
            <a:cxnLst/>
            <a:rect l="l" t="t" r="r" b="b"/>
            <a:pathLst>
              <a:path w="3843916" h="2959815">
                <a:moveTo>
                  <a:pt x="0" y="0"/>
                </a:moveTo>
                <a:lnTo>
                  <a:pt x="3843916" y="0"/>
                </a:lnTo>
                <a:lnTo>
                  <a:pt x="3843916" y="2959815"/>
                </a:lnTo>
                <a:lnTo>
                  <a:pt x="0" y="29598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8" name="TextBox 8">
            <a:extLst>
              <a:ext uri="{FF2B5EF4-FFF2-40B4-BE49-F238E27FC236}">
                <a16:creationId xmlns:a16="http://schemas.microsoft.com/office/drawing/2014/main" id="{0534BC72-54F1-9079-B2EC-1FCEDC86F1E5}"/>
              </a:ext>
            </a:extLst>
          </p:cNvPr>
          <p:cNvSpPr txBox="1"/>
          <p:nvPr/>
        </p:nvSpPr>
        <p:spPr>
          <a:xfrm>
            <a:off x="1409498" y="1728827"/>
            <a:ext cx="15478621" cy="1368423"/>
          </a:xfrm>
          <a:prstGeom prst="rect">
            <a:avLst/>
          </a:prstGeom>
        </p:spPr>
        <p:txBody>
          <a:bodyPr lIns="0" tIns="0" rIns="0" bIns="0" rtlCol="0" anchor="t">
            <a:spAutoFit/>
          </a:bodyPr>
          <a:lstStyle/>
          <a:p>
            <a:pPr algn="ctr">
              <a:lnSpc>
                <a:spcPts val="10449"/>
              </a:lnSpc>
            </a:pPr>
            <a:r>
              <a:rPr lang="en-US" sz="9499">
                <a:solidFill>
                  <a:srgbClr val="8AABF2"/>
                </a:solidFill>
                <a:latin typeface="Marykate"/>
                <a:ea typeface="Marykate"/>
                <a:cs typeface="Marykate"/>
                <a:sym typeface="Marykate"/>
              </a:rPr>
              <a:t>AGGREGATZUSTAND</a:t>
            </a:r>
          </a:p>
        </p:txBody>
      </p:sp>
      <p:sp>
        <p:nvSpPr>
          <p:cNvPr id="9" name="TextBox 9">
            <a:extLst>
              <a:ext uri="{FF2B5EF4-FFF2-40B4-BE49-F238E27FC236}">
                <a16:creationId xmlns:a16="http://schemas.microsoft.com/office/drawing/2014/main" id="{8A63B33F-329C-4BCA-5703-050A00851801}"/>
              </a:ext>
            </a:extLst>
          </p:cNvPr>
          <p:cNvSpPr txBox="1"/>
          <p:nvPr/>
        </p:nvSpPr>
        <p:spPr>
          <a:xfrm>
            <a:off x="2294049" y="7320826"/>
            <a:ext cx="3515139" cy="1301117"/>
          </a:xfrm>
          <a:prstGeom prst="rect">
            <a:avLst/>
          </a:prstGeom>
        </p:spPr>
        <p:txBody>
          <a:bodyPr lIns="0" tIns="0" rIns="0" bIns="0" rtlCol="0" anchor="t">
            <a:spAutoFit/>
          </a:bodyPr>
          <a:lstStyle/>
          <a:p>
            <a:pPr algn="ctr">
              <a:lnSpc>
                <a:spcPts val="9659"/>
              </a:lnSpc>
            </a:pPr>
            <a:r>
              <a:rPr lang="en-US" sz="6899">
                <a:solidFill>
                  <a:srgbClr val="000000"/>
                </a:solidFill>
                <a:latin typeface="Kaftus"/>
                <a:ea typeface="Kaftus"/>
                <a:cs typeface="Kaftus"/>
                <a:sym typeface="Kaftus"/>
              </a:rPr>
              <a:t>fest</a:t>
            </a:r>
          </a:p>
        </p:txBody>
      </p:sp>
      <p:sp>
        <p:nvSpPr>
          <p:cNvPr id="10" name="TextBox 10">
            <a:extLst>
              <a:ext uri="{FF2B5EF4-FFF2-40B4-BE49-F238E27FC236}">
                <a16:creationId xmlns:a16="http://schemas.microsoft.com/office/drawing/2014/main" id="{45759048-19AD-CAE7-4CBE-CA72EBC9B1C7}"/>
              </a:ext>
            </a:extLst>
          </p:cNvPr>
          <p:cNvSpPr txBox="1"/>
          <p:nvPr/>
        </p:nvSpPr>
        <p:spPr>
          <a:xfrm>
            <a:off x="7386431" y="7370357"/>
            <a:ext cx="3515139" cy="1251587"/>
          </a:xfrm>
          <a:prstGeom prst="rect">
            <a:avLst/>
          </a:prstGeom>
        </p:spPr>
        <p:txBody>
          <a:bodyPr lIns="0" tIns="0" rIns="0" bIns="0" rtlCol="0" anchor="t">
            <a:spAutoFit/>
          </a:bodyPr>
          <a:lstStyle/>
          <a:p>
            <a:pPr algn="ctr">
              <a:lnSpc>
                <a:spcPts val="9239"/>
              </a:lnSpc>
            </a:pPr>
            <a:r>
              <a:rPr lang="en-US" sz="6599">
                <a:solidFill>
                  <a:srgbClr val="000000"/>
                </a:solidFill>
                <a:latin typeface="Kaftus"/>
                <a:ea typeface="Kaftus"/>
                <a:cs typeface="Kaftus"/>
                <a:sym typeface="Kaftus"/>
              </a:rPr>
              <a:t>flüssig</a:t>
            </a:r>
          </a:p>
        </p:txBody>
      </p:sp>
      <p:sp>
        <p:nvSpPr>
          <p:cNvPr id="11" name="TextBox 11">
            <a:extLst>
              <a:ext uri="{FF2B5EF4-FFF2-40B4-BE49-F238E27FC236}">
                <a16:creationId xmlns:a16="http://schemas.microsoft.com/office/drawing/2014/main" id="{D0977FD4-4F96-92C3-EAE0-D45E759F86D6}"/>
              </a:ext>
            </a:extLst>
          </p:cNvPr>
          <p:cNvSpPr txBox="1"/>
          <p:nvPr/>
        </p:nvSpPr>
        <p:spPr>
          <a:xfrm>
            <a:off x="11962823" y="7389407"/>
            <a:ext cx="4793989" cy="1149987"/>
          </a:xfrm>
          <a:prstGeom prst="rect">
            <a:avLst/>
          </a:prstGeom>
        </p:spPr>
        <p:txBody>
          <a:bodyPr lIns="0" tIns="0" rIns="0" bIns="0" rtlCol="0" anchor="t">
            <a:spAutoFit/>
          </a:bodyPr>
          <a:lstStyle/>
          <a:p>
            <a:pPr algn="ctr">
              <a:lnSpc>
                <a:spcPts val="8539"/>
              </a:lnSpc>
            </a:pPr>
            <a:r>
              <a:rPr lang="en-US" sz="6099">
                <a:solidFill>
                  <a:srgbClr val="000000"/>
                </a:solidFill>
                <a:latin typeface="Kaftus"/>
                <a:ea typeface="Kaftus"/>
                <a:cs typeface="Kaftus"/>
                <a:sym typeface="Kaftus"/>
              </a:rPr>
              <a:t>gasförmig</a:t>
            </a:r>
          </a:p>
        </p:txBody>
      </p:sp>
      <p:sp>
        <p:nvSpPr>
          <p:cNvPr id="12" name="Textfeld 11">
            <a:extLst>
              <a:ext uri="{FF2B5EF4-FFF2-40B4-BE49-F238E27FC236}">
                <a16:creationId xmlns:a16="http://schemas.microsoft.com/office/drawing/2014/main" id="{F71A14DA-1619-59DB-413E-48AAD3E90067}"/>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extLst>
      <p:ext uri="{BB962C8B-B14F-4D97-AF65-F5344CB8AC3E}">
        <p14:creationId xmlns:p14="http://schemas.microsoft.com/office/powerpoint/2010/main" val="2998727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21167" cy="8229600"/>
            <a:chOff x="0" y="0"/>
            <a:chExt cx="4272241" cy="2167467"/>
          </a:xfrm>
        </p:grpSpPr>
        <p:sp>
          <p:nvSpPr>
            <p:cNvPr id="3" name="Freeform 3"/>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a:p>
          </p:txBody>
        </p:sp>
        <p:sp>
          <p:nvSpPr>
            <p:cNvPr id="4" name="TextBox 4"/>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450815" y="1431199"/>
            <a:ext cx="1442200" cy="1609149"/>
          </a:xfrm>
          <a:custGeom>
            <a:avLst/>
            <a:gdLst/>
            <a:ahLst/>
            <a:cxnLst/>
            <a:rect l="l" t="t" r="r" b="b"/>
            <a:pathLst>
              <a:path w="1442200" h="1609149">
                <a:moveTo>
                  <a:pt x="0" y="0"/>
                </a:moveTo>
                <a:lnTo>
                  <a:pt x="1442200" y="0"/>
                </a:lnTo>
                <a:lnTo>
                  <a:pt x="1442200" y="1609149"/>
                </a:lnTo>
                <a:lnTo>
                  <a:pt x="0" y="16091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6" name="Freeform 6"/>
          <p:cNvSpPr/>
          <p:nvPr/>
        </p:nvSpPr>
        <p:spPr>
          <a:xfrm>
            <a:off x="2743200" y="6603377"/>
            <a:ext cx="2335199" cy="1961568"/>
          </a:xfrm>
          <a:custGeom>
            <a:avLst/>
            <a:gdLst/>
            <a:ahLst/>
            <a:cxnLst/>
            <a:rect l="l" t="t" r="r" b="b"/>
            <a:pathLst>
              <a:path w="2335199" h="1961568">
                <a:moveTo>
                  <a:pt x="0" y="0"/>
                </a:moveTo>
                <a:lnTo>
                  <a:pt x="2335199" y="0"/>
                </a:lnTo>
                <a:lnTo>
                  <a:pt x="2335199" y="1961567"/>
                </a:lnTo>
                <a:lnTo>
                  <a:pt x="0" y="1961567"/>
                </a:lnTo>
                <a:lnTo>
                  <a:pt x="0" y="0"/>
                </a:lnTo>
                <a:close/>
              </a:path>
            </a:pathLst>
          </a:custGeom>
          <a:blipFill>
            <a:blip r:embed="rId5"/>
            <a:stretch>
              <a:fillRect/>
            </a:stretch>
          </a:blipFill>
        </p:spPr>
        <p:txBody>
          <a:bodyPr/>
          <a:lstStyle/>
          <a:p>
            <a:endParaRPr lang="de-DE"/>
          </a:p>
        </p:txBody>
      </p:sp>
      <p:sp>
        <p:nvSpPr>
          <p:cNvPr id="7" name="Freeform 7"/>
          <p:cNvSpPr/>
          <p:nvPr/>
        </p:nvSpPr>
        <p:spPr>
          <a:xfrm>
            <a:off x="7339717" y="6603377"/>
            <a:ext cx="2177475" cy="1698431"/>
          </a:xfrm>
          <a:custGeom>
            <a:avLst/>
            <a:gdLst/>
            <a:ahLst/>
            <a:cxnLst/>
            <a:rect l="l" t="t" r="r" b="b"/>
            <a:pathLst>
              <a:path w="2177475" h="1698431">
                <a:moveTo>
                  <a:pt x="0" y="0"/>
                </a:moveTo>
                <a:lnTo>
                  <a:pt x="2177475" y="0"/>
                </a:lnTo>
                <a:lnTo>
                  <a:pt x="2177475" y="1698431"/>
                </a:lnTo>
                <a:lnTo>
                  <a:pt x="0" y="16984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8" name="Freeform 8"/>
          <p:cNvSpPr/>
          <p:nvPr/>
        </p:nvSpPr>
        <p:spPr>
          <a:xfrm>
            <a:off x="12806494" y="6444410"/>
            <a:ext cx="2618654" cy="2016364"/>
          </a:xfrm>
          <a:custGeom>
            <a:avLst/>
            <a:gdLst/>
            <a:ahLst/>
            <a:cxnLst/>
            <a:rect l="l" t="t" r="r" b="b"/>
            <a:pathLst>
              <a:path w="2618654" h="2016364">
                <a:moveTo>
                  <a:pt x="0" y="0"/>
                </a:moveTo>
                <a:lnTo>
                  <a:pt x="2618655" y="0"/>
                </a:lnTo>
                <a:lnTo>
                  <a:pt x="2618655" y="2016364"/>
                </a:lnTo>
                <a:lnTo>
                  <a:pt x="0" y="20163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10" name="TextBox 10"/>
          <p:cNvSpPr txBox="1"/>
          <p:nvPr/>
        </p:nvSpPr>
        <p:spPr>
          <a:xfrm>
            <a:off x="1319938" y="1104900"/>
            <a:ext cx="15478621" cy="1368423"/>
          </a:xfrm>
          <a:prstGeom prst="rect">
            <a:avLst/>
          </a:prstGeom>
        </p:spPr>
        <p:txBody>
          <a:bodyPr lIns="0" tIns="0" rIns="0" bIns="0" rtlCol="0" anchor="t">
            <a:spAutoFit/>
          </a:bodyPr>
          <a:lstStyle/>
          <a:p>
            <a:pPr algn="ctr">
              <a:lnSpc>
                <a:spcPts val="10449"/>
              </a:lnSpc>
            </a:pPr>
            <a:r>
              <a:rPr lang="en-US" sz="9499" dirty="0">
                <a:solidFill>
                  <a:srgbClr val="8AABF2"/>
                </a:solidFill>
                <a:latin typeface="Marykate"/>
                <a:ea typeface="Marykate"/>
                <a:cs typeface="Marykate"/>
                <a:sym typeface="Marykate"/>
              </a:rPr>
              <a:t>AGGREGATZUSTAND</a:t>
            </a:r>
          </a:p>
        </p:txBody>
      </p:sp>
      <p:sp>
        <p:nvSpPr>
          <p:cNvPr id="11" name="TextBox 11"/>
          <p:cNvSpPr txBox="1"/>
          <p:nvPr/>
        </p:nvSpPr>
        <p:spPr>
          <a:xfrm>
            <a:off x="2743200" y="8391812"/>
            <a:ext cx="2340316" cy="866488"/>
          </a:xfrm>
          <a:prstGeom prst="rect">
            <a:avLst/>
          </a:prstGeom>
        </p:spPr>
        <p:txBody>
          <a:bodyPr lIns="0" tIns="0" rIns="0" bIns="0" rtlCol="0" anchor="t">
            <a:spAutoFit/>
          </a:bodyPr>
          <a:lstStyle/>
          <a:p>
            <a:pPr algn="ctr">
              <a:lnSpc>
                <a:spcPts val="6431"/>
              </a:lnSpc>
            </a:pPr>
            <a:r>
              <a:rPr lang="en-US" sz="4593">
                <a:solidFill>
                  <a:srgbClr val="000000"/>
                </a:solidFill>
                <a:latin typeface="Kaftus"/>
                <a:ea typeface="Kaftus"/>
                <a:cs typeface="Kaftus"/>
                <a:sym typeface="Kaftus"/>
              </a:rPr>
              <a:t>fest</a:t>
            </a:r>
          </a:p>
        </p:txBody>
      </p:sp>
      <p:sp>
        <p:nvSpPr>
          <p:cNvPr id="12" name="TextBox 12"/>
          <p:cNvSpPr txBox="1"/>
          <p:nvPr/>
        </p:nvSpPr>
        <p:spPr>
          <a:xfrm>
            <a:off x="7339717" y="8391812"/>
            <a:ext cx="2458798" cy="866488"/>
          </a:xfrm>
          <a:prstGeom prst="rect">
            <a:avLst/>
          </a:prstGeom>
        </p:spPr>
        <p:txBody>
          <a:bodyPr lIns="0" tIns="0" rIns="0" bIns="0" rtlCol="0" anchor="t">
            <a:spAutoFit/>
          </a:bodyPr>
          <a:lstStyle/>
          <a:p>
            <a:pPr algn="ctr">
              <a:lnSpc>
                <a:spcPts val="6396"/>
              </a:lnSpc>
            </a:pPr>
            <a:r>
              <a:rPr lang="en-US" sz="4569">
                <a:solidFill>
                  <a:srgbClr val="000000"/>
                </a:solidFill>
                <a:latin typeface="Kaftus"/>
                <a:ea typeface="Kaftus"/>
                <a:cs typeface="Kaftus"/>
                <a:sym typeface="Kaftus"/>
              </a:rPr>
              <a:t>flüssig</a:t>
            </a:r>
          </a:p>
        </p:txBody>
      </p:sp>
      <p:sp>
        <p:nvSpPr>
          <p:cNvPr id="13" name="TextBox 13"/>
          <p:cNvSpPr txBox="1"/>
          <p:nvPr/>
        </p:nvSpPr>
        <p:spPr>
          <a:xfrm>
            <a:off x="12645504" y="8391812"/>
            <a:ext cx="3607539" cy="864806"/>
          </a:xfrm>
          <a:prstGeom prst="rect">
            <a:avLst/>
          </a:prstGeom>
        </p:spPr>
        <p:txBody>
          <a:bodyPr lIns="0" tIns="0" rIns="0" bIns="0" rtlCol="0" anchor="t">
            <a:spAutoFit/>
          </a:bodyPr>
          <a:lstStyle/>
          <a:p>
            <a:pPr algn="ctr">
              <a:lnSpc>
                <a:spcPts val="6426"/>
              </a:lnSpc>
            </a:pPr>
            <a:r>
              <a:rPr lang="en-US" sz="4590">
                <a:solidFill>
                  <a:srgbClr val="000000"/>
                </a:solidFill>
                <a:latin typeface="Kaftus"/>
                <a:ea typeface="Kaftus"/>
                <a:cs typeface="Kaftus"/>
                <a:sym typeface="Kaftus"/>
              </a:rPr>
              <a:t>gasförmig</a:t>
            </a:r>
          </a:p>
        </p:txBody>
      </p:sp>
      <p:sp>
        <p:nvSpPr>
          <p:cNvPr id="14" name="TextBox 14"/>
          <p:cNvSpPr txBox="1"/>
          <p:nvPr/>
        </p:nvSpPr>
        <p:spPr>
          <a:xfrm>
            <a:off x="12399827" y="5868035"/>
            <a:ext cx="4038968" cy="647065"/>
          </a:xfrm>
          <a:prstGeom prst="rect">
            <a:avLst/>
          </a:prstGeom>
        </p:spPr>
        <p:txBody>
          <a:bodyPr lIns="0" tIns="0" rIns="0" bIns="0" rtlCol="0" anchor="t">
            <a:spAutoFit/>
          </a:bodyPr>
          <a:lstStyle/>
          <a:p>
            <a:pPr algn="ctr">
              <a:lnSpc>
                <a:spcPts val="4759"/>
              </a:lnSpc>
            </a:pPr>
            <a:r>
              <a:rPr lang="en-US" sz="3399">
                <a:solidFill>
                  <a:srgbClr val="DC2B19"/>
                </a:solidFill>
                <a:latin typeface="Kaftus"/>
                <a:ea typeface="Kaftus"/>
                <a:cs typeface="Kaftus"/>
                <a:sym typeface="Kaftus"/>
              </a:rPr>
              <a:t>über 100 °C</a:t>
            </a:r>
          </a:p>
        </p:txBody>
      </p:sp>
      <p:grpSp>
        <p:nvGrpSpPr>
          <p:cNvPr id="15" name="Group 15"/>
          <p:cNvGrpSpPr/>
          <p:nvPr/>
        </p:nvGrpSpPr>
        <p:grpSpPr>
          <a:xfrm>
            <a:off x="1713908" y="2231398"/>
            <a:ext cx="15084651" cy="3069612"/>
            <a:chOff x="905895" y="-379892"/>
            <a:chExt cx="17865787" cy="4092817"/>
          </a:xfrm>
        </p:grpSpPr>
        <p:sp>
          <p:nvSpPr>
            <p:cNvPr id="16" name="Freeform 16"/>
            <p:cNvSpPr/>
            <p:nvPr/>
          </p:nvSpPr>
          <p:spPr>
            <a:xfrm>
              <a:off x="905895" y="1330580"/>
              <a:ext cx="998594" cy="546731"/>
            </a:xfrm>
            <a:custGeom>
              <a:avLst/>
              <a:gdLst/>
              <a:ahLst/>
              <a:cxnLst/>
              <a:rect l="l" t="t" r="r" b="b"/>
              <a:pathLst>
                <a:path w="998595" h="546731">
                  <a:moveTo>
                    <a:pt x="0" y="0"/>
                  </a:moveTo>
                  <a:lnTo>
                    <a:pt x="998595" y="0"/>
                  </a:lnTo>
                  <a:lnTo>
                    <a:pt x="998595" y="546731"/>
                  </a:lnTo>
                  <a:lnTo>
                    <a:pt x="0" y="5467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DE"/>
            </a:p>
          </p:txBody>
        </p:sp>
        <p:sp>
          <p:nvSpPr>
            <p:cNvPr id="17" name="Freeform 17"/>
            <p:cNvSpPr/>
            <p:nvPr/>
          </p:nvSpPr>
          <p:spPr>
            <a:xfrm>
              <a:off x="905895" y="2080511"/>
              <a:ext cx="998594" cy="546731"/>
            </a:xfrm>
            <a:custGeom>
              <a:avLst/>
              <a:gdLst/>
              <a:ahLst/>
              <a:cxnLst/>
              <a:rect l="l" t="t" r="r" b="b"/>
              <a:pathLst>
                <a:path w="998595" h="546731">
                  <a:moveTo>
                    <a:pt x="0" y="0"/>
                  </a:moveTo>
                  <a:lnTo>
                    <a:pt x="998595" y="0"/>
                  </a:lnTo>
                  <a:lnTo>
                    <a:pt x="998595" y="546731"/>
                  </a:lnTo>
                  <a:lnTo>
                    <a:pt x="0" y="5467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DE"/>
            </a:p>
          </p:txBody>
        </p:sp>
        <p:sp>
          <p:nvSpPr>
            <p:cNvPr id="18" name="TextBox 18"/>
            <p:cNvSpPr txBox="1"/>
            <p:nvPr/>
          </p:nvSpPr>
          <p:spPr>
            <a:xfrm>
              <a:off x="2252201" y="1209675"/>
              <a:ext cx="16519481" cy="2503250"/>
            </a:xfrm>
            <a:prstGeom prst="rect">
              <a:avLst/>
            </a:prstGeom>
          </p:spPr>
          <p:txBody>
            <a:bodyPr lIns="0" tIns="0" rIns="0" bIns="0" rtlCol="0" anchor="t">
              <a:spAutoFit/>
            </a:bodyPr>
            <a:lstStyle/>
            <a:p>
              <a:pPr>
                <a:lnSpc>
                  <a:spcPts val="4759"/>
                </a:lnSpc>
              </a:pPr>
              <a:r>
                <a:rPr lang="de-DE" sz="4800">
                  <a:latin typeface="KG Primary Penmanship"/>
                  <a:ea typeface="KG Primary Penmanship"/>
                  <a:cs typeface="KG Primary Penmanship"/>
                  <a:sym typeface="KG Primary Penmanship"/>
                </a:rPr>
                <a:t>Übergang durch Temperaturänderung</a:t>
              </a:r>
            </a:p>
            <a:p>
              <a:pPr algn="l">
                <a:lnSpc>
                  <a:spcPts val="4759"/>
                </a:lnSpc>
              </a:pPr>
              <a:r>
                <a:rPr lang="de-DE" sz="4800">
                  <a:latin typeface="KG Primary Penmanship"/>
                  <a:ea typeface="KG Primary Penmanship"/>
                  <a:cs typeface="KG Primary Penmanship"/>
                  <a:sym typeface="KG Primary Penmanship"/>
                </a:rPr>
                <a:t>Änderung von Aussehen und Eigenschaften des Stoffes</a:t>
              </a:r>
            </a:p>
            <a:p>
              <a:pPr algn="l">
                <a:lnSpc>
                  <a:spcPts val="4759"/>
                </a:lnSpc>
              </a:pPr>
              <a:r>
                <a:rPr lang="de-DE" sz="4800">
                  <a:latin typeface="KG Primary Penmanship"/>
                  <a:ea typeface="KG Primary Penmanship"/>
                  <a:cs typeface="KG Primary Penmanship"/>
                  <a:sym typeface="KG Primary Penmanship"/>
                </a:rPr>
                <a:t>Teilchen des Stoffes bleiben aber gleich</a:t>
              </a:r>
            </a:p>
          </p:txBody>
        </p:sp>
        <p:sp>
          <p:nvSpPr>
            <p:cNvPr id="19" name="TextBox 19"/>
            <p:cNvSpPr txBox="1"/>
            <p:nvPr/>
          </p:nvSpPr>
          <p:spPr>
            <a:xfrm>
              <a:off x="1573116" y="-379892"/>
              <a:ext cx="16254318" cy="925196"/>
            </a:xfrm>
            <a:prstGeom prst="rect">
              <a:avLst/>
            </a:prstGeom>
          </p:spPr>
          <p:txBody>
            <a:bodyPr lIns="0" tIns="0" rIns="0" bIns="0" rtlCol="0" anchor="t">
              <a:spAutoFit/>
            </a:bodyPr>
            <a:lstStyle/>
            <a:p>
              <a:pPr algn="ctr">
                <a:lnSpc>
                  <a:spcPts val="5459"/>
                </a:lnSpc>
              </a:pPr>
              <a:r>
                <a:rPr lang="de-DE" sz="3899">
                  <a:solidFill>
                    <a:srgbClr val="000000"/>
                  </a:solidFill>
                  <a:latin typeface="Kaftus"/>
                  <a:ea typeface="Kaftus"/>
                  <a:cs typeface="Kaftus"/>
                  <a:sym typeface="Kaftus"/>
                </a:rPr>
                <a:t>= physikalischer Zustand eines Stoffes</a:t>
              </a:r>
            </a:p>
          </p:txBody>
        </p:sp>
        <p:sp>
          <p:nvSpPr>
            <p:cNvPr id="20" name="Freeform 20"/>
            <p:cNvSpPr/>
            <p:nvPr/>
          </p:nvSpPr>
          <p:spPr>
            <a:xfrm>
              <a:off x="905895" y="2956181"/>
              <a:ext cx="998594" cy="546731"/>
            </a:xfrm>
            <a:custGeom>
              <a:avLst/>
              <a:gdLst/>
              <a:ahLst/>
              <a:cxnLst/>
              <a:rect l="l" t="t" r="r" b="b"/>
              <a:pathLst>
                <a:path w="998595" h="546731">
                  <a:moveTo>
                    <a:pt x="0" y="0"/>
                  </a:moveTo>
                  <a:lnTo>
                    <a:pt x="998595" y="0"/>
                  </a:lnTo>
                  <a:lnTo>
                    <a:pt x="998595" y="546731"/>
                  </a:lnTo>
                  <a:lnTo>
                    <a:pt x="0" y="5467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DE"/>
            </a:p>
          </p:txBody>
        </p:sp>
      </p:grpSp>
      <p:sp>
        <p:nvSpPr>
          <p:cNvPr id="21" name="TextBox 21"/>
          <p:cNvSpPr txBox="1"/>
          <p:nvPr/>
        </p:nvSpPr>
        <p:spPr>
          <a:xfrm>
            <a:off x="5706932" y="5896610"/>
            <a:ext cx="6499469" cy="545465"/>
          </a:xfrm>
          <a:prstGeom prst="rect">
            <a:avLst/>
          </a:prstGeom>
        </p:spPr>
        <p:txBody>
          <a:bodyPr lIns="0" tIns="0" rIns="0" bIns="0" rtlCol="0" anchor="t">
            <a:spAutoFit/>
          </a:bodyPr>
          <a:lstStyle/>
          <a:p>
            <a:pPr algn="ctr">
              <a:lnSpc>
                <a:spcPts val="4060"/>
              </a:lnSpc>
            </a:pPr>
            <a:r>
              <a:rPr lang="en-US" sz="2900">
                <a:solidFill>
                  <a:srgbClr val="9919E8"/>
                </a:solidFill>
                <a:latin typeface="Kaftus"/>
                <a:ea typeface="Kaftus"/>
                <a:cs typeface="Kaftus"/>
                <a:sym typeface="Kaftus"/>
              </a:rPr>
              <a:t>zwischen 0 °C und 100 °C</a:t>
            </a:r>
          </a:p>
        </p:txBody>
      </p:sp>
      <p:sp>
        <p:nvSpPr>
          <p:cNvPr id="22" name="TextBox 22"/>
          <p:cNvSpPr txBox="1"/>
          <p:nvPr/>
        </p:nvSpPr>
        <p:spPr>
          <a:xfrm>
            <a:off x="1832727" y="5868035"/>
            <a:ext cx="4038968" cy="592470"/>
          </a:xfrm>
          <a:prstGeom prst="rect">
            <a:avLst/>
          </a:prstGeom>
        </p:spPr>
        <p:txBody>
          <a:bodyPr lIns="0" tIns="0" rIns="0" bIns="0" rtlCol="0" anchor="t">
            <a:spAutoFit/>
          </a:bodyPr>
          <a:lstStyle/>
          <a:p>
            <a:pPr algn="ctr">
              <a:lnSpc>
                <a:spcPts val="4759"/>
              </a:lnSpc>
            </a:pPr>
            <a:r>
              <a:rPr lang="de-DE" sz="3399">
                <a:solidFill>
                  <a:srgbClr val="4A3BF6"/>
                </a:solidFill>
                <a:latin typeface="Kaftus"/>
                <a:ea typeface="Kaftus"/>
                <a:cs typeface="Kaftus"/>
                <a:sym typeface="Kaftus"/>
              </a:rPr>
              <a:t>unter 0 °C</a:t>
            </a:r>
          </a:p>
        </p:txBody>
      </p:sp>
      <p:sp>
        <p:nvSpPr>
          <p:cNvPr id="9" name="Textfeld 8">
            <a:extLst>
              <a:ext uri="{FF2B5EF4-FFF2-40B4-BE49-F238E27FC236}">
                <a16:creationId xmlns:a16="http://schemas.microsoft.com/office/drawing/2014/main" id="{04F50359-C355-65A1-9D0F-A7F55DE5C7C4}"/>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21167" cy="8229600"/>
            <a:chOff x="0" y="0"/>
            <a:chExt cx="4272241" cy="2167467"/>
          </a:xfrm>
        </p:grpSpPr>
        <p:sp>
          <p:nvSpPr>
            <p:cNvPr id="3" name="Freeform 3"/>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a:p>
          </p:txBody>
        </p:sp>
        <p:sp>
          <p:nvSpPr>
            <p:cNvPr id="4" name="TextBox 4"/>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3047959" y="4267036"/>
            <a:ext cx="2516967" cy="3958571"/>
            <a:chOff x="0" y="0"/>
            <a:chExt cx="3355956" cy="5278095"/>
          </a:xfrm>
        </p:grpSpPr>
        <p:sp>
          <p:nvSpPr>
            <p:cNvPr id="7" name="Freeform 7"/>
            <p:cNvSpPr/>
            <p:nvPr/>
          </p:nvSpPr>
          <p:spPr>
            <a:xfrm>
              <a:off x="0" y="1300666"/>
              <a:ext cx="3355956" cy="3977429"/>
            </a:xfrm>
            <a:custGeom>
              <a:avLst/>
              <a:gdLst/>
              <a:ahLst/>
              <a:cxnLst/>
              <a:rect l="l" t="t" r="r" b="b"/>
              <a:pathLst>
                <a:path w="3355956" h="3977429">
                  <a:moveTo>
                    <a:pt x="0" y="0"/>
                  </a:moveTo>
                  <a:lnTo>
                    <a:pt x="3355956" y="0"/>
                  </a:lnTo>
                  <a:lnTo>
                    <a:pt x="3355956" y="3977429"/>
                  </a:lnTo>
                  <a:lnTo>
                    <a:pt x="0" y="39774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8" name="Group 8"/>
            <p:cNvGrpSpPr/>
            <p:nvPr/>
          </p:nvGrpSpPr>
          <p:grpSpPr>
            <a:xfrm>
              <a:off x="2156861" y="2538852"/>
              <a:ext cx="957766" cy="95776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640438" y="2294699"/>
              <a:ext cx="957766" cy="95776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677978" y="4119939"/>
              <a:ext cx="957766" cy="95776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981831" y="957766"/>
              <a:ext cx="957766" cy="95776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640438" y="3768263"/>
              <a:ext cx="957766" cy="95776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640438" y="0"/>
              <a:ext cx="957766" cy="95776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26" name="Group 26"/>
          <p:cNvGrpSpPr/>
          <p:nvPr/>
        </p:nvGrpSpPr>
        <p:grpSpPr>
          <a:xfrm>
            <a:off x="1664451" y="3177260"/>
            <a:ext cx="748946" cy="1029646"/>
            <a:chOff x="0" y="138223"/>
            <a:chExt cx="998595" cy="1372861"/>
          </a:xfrm>
        </p:grpSpPr>
        <p:sp>
          <p:nvSpPr>
            <p:cNvPr id="27" name="Freeform 27"/>
            <p:cNvSpPr/>
            <p:nvPr/>
          </p:nvSpPr>
          <p:spPr>
            <a:xfrm>
              <a:off x="0" y="138223"/>
              <a:ext cx="998595" cy="546731"/>
            </a:xfrm>
            <a:custGeom>
              <a:avLst/>
              <a:gdLst/>
              <a:ahLst/>
              <a:cxnLst/>
              <a:rect l="l" t="t" r="r" b="b"/>
              <a:pathLst>
                <a:path w="998595" h="546731">
                  <a:moveTo>
                    <a:pt x="0" y="0"/>
                  </a:moveTo>
                  <a:lnTo>
                    <a:pt x="998595" y="0"/>
                  </a:lnTo>
                  <a:lnTo>
                    <a:pt x="998595" y="546730"/>
                  </a:lnTo>
                  <a:lnTo>
                    <a:pt x="0" y="5467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28" name="Freeform 28"/>
            <p:cNvSpPr/>
            <p:nvPr/>
          </p:nvSpPr>
          <p:spPr>
            <a:xfrm>
              <a:off x="0" y="964353"/>
              <a:ext cx="998595" cy="546731"/>
            </a:xfrm>
            <a:custGeom>
              <a:avLst/>
              <a:gdLst/>
              <a:ahLst/>
              <a:cxnLst/>
              <a:rect l="l" t="t" r="r" b="b"/>
              <a:pathLst>
                <a:path w="998595" h="546731">
                  <a:moveTo>
                    <a:pt x="0" y="0"/>
                  </a:moveTo>
                  <a:lnTo>
                    <a:pt x="998595" y="0"/>
                  </a:lnTo>
                  <a:lnTo>
                    <a:pt x="998595" y="546731"/>
                  </a:lnTo>
                  <a:lnTo>
                    <a:pt x="0" y="5467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grpSp>
      <p:sp>
        <p:nvSpPr>
          <p:cNvPr id="32" name="TextBox 32"/>
          <p:cNvSpPr txBox="1"/>
          <p:nvPr/>
        </p:nvSpPr>
        <p:spPr>
          <a:xfrm>
            <a:off x="1319938" y="1104900"/>
            <a:ext cx="15478621" cy="1368423"/>
          </a:xfrm>
          <a:prstGeom prst="rect">
            <a:avLst/>
          </a:prstGeom>
        </p:spPr>
        <p:txBody>
          <a:bodyPr lIns="0" tIns="0" rIns="0" bIns="0" rtlCol="0" anchor="t">
            <a:spAutoFit/>
          </a:bodyPr>
          <a:lstStyle/>
          <a:p>
            <a:pPr algn="ctr">
              <a:lnSpc>
                <a:spcPts val="10449"/>
              </a:lnSpc>
            </a:pPr>
            <a:r>
              <a:rPr lang="en-US" sz="9499" dirty="0">
                <a:solidFill>
                  <a:srgbClr val="8AABF2"/>
                </a:solidFill>
                <a:latin typeface="Marykate"/>
                <a:ea typeface="Marykate"/>
                <a:cs typeface="Marykate"/>
                <a:sym typeface="Marykate"/>
              </a:rPr>
              <a:t>TEILCHENMODELL</a:t>
            </a:r>
          </a:p>
        </p:txBody>
      </p:sp>
      <p:sp>
        <p:nvSpPr>
          <p:cNvPr id="33" name="TextBox 33"/>
          <p:cNvSpPr txBox="1"/>
          <p:nvPr/>
        </p:nvSpPr>
        <p:spPr>
          <a:xfrm>
            <a:off x="2928952" y="8315612"/>
            <a:ext cx="2340316" cy="866488"/>
          </a:xfrm>
          <a:prstGeom prst="rect">
            <a:avLst/>
          </a:prstGeom>
        </p:spPr>
        <p:txBody>
          <a:bodyPr lIns="0" tIns="0" rIns="0" bIns="0" rtlCol="0" anchor="t">
            <a:spAutoFit/>
          </a:bodyPr>
          <a:lstStyle/>
          <a:p>
            <a:pPr algn="ctr">
              <a:lnSpc>
                <a:spcPts val="6431"/>
              </a:lnSpc>
            </a:pPr>
            <a:r>
              <a:rPr lang="en-US" sz="4593">
                <a:solidFill>
                  <a:srgbClr val="000000"/>
                </a:solidFill>
                <a:latin typeface="Kaftus"/>
                <a:ea typeface="Kaftus"/>
                <a:cs typeface="Kaftus"/>
                <a:sym typeface="Kaftus"/>
              </a:rPr>
              <a:t>fest</a:t>
            </a:r>
          </a:p>
        </p:txBody>
      </p:sp>
      <p:sp>
        <p:nvSpPr>
          <p:cNvPr id="34" name="TextBox 34"/>
          <p:cNvSpPr txBox="1"/>
          <p:nvPr/>
        </p:nvSpPr>
        <p:spPr>
          <a:xfrm>
            <a:off x="7525469" y="8315612"/>
            <a:ext cx="2433573" cy="866488"/>
          </a:xfrm>
          <a:prstGeom prst="rect">
            <a:avLst/>
          </a:prstGeom>
        </p:spPr>
        <p:txBody>
          <a:bodyPr lIns="0" tIns="0" rIns="0" bIns="0" rtlCol="0" anchor="t">
            <a:spAutoFit/>
          </a:bodyPr>
          <a:lstStyle/>
          <a:p>
            <a:pPr algn="ctr">
              <a:lnSpc>
                <a:spcPts val="6396"/>
              </a:lnSpc>
            </a:pPr>
            <a:r>
              <a:rPr lang="en-US" sz="4569">
                <a:solidFill>
                  <a:srgbClr val="000000"/>
                </a:solidFill>
                <a:latin typeface="Kaftus"/>
                <a:ea typeface="Kaftus"/>
                <a:cs typeface="Kaftus"/>
                <a:sym typeface="Kaftus"/>
              </a:rPr>
              <a:t>flüssig</a:t>
            </a:r>
          </a:p>
        </p:txBody>
      </p:sp>
      <p:sp>
        <p:nvSpPr>
          <p:cNvPr id="35" name="TextBox 35"/>
          <p:cNvSpPr txBox="1"/>
          <p:nvPr/>
        </p:nvSpPr>
        <p:spPr>
          <a:xfrm>
            <a:off x="12831256" y="8315612"/>
            <a:ext cx="3607539" cy="864806"/>
          </a:xfrm>
          <a:prstGeom prst="rect">
            <a:avLst/>
          </a:prstGeom>
        </p:spPr>
        <p:txBody>
          <a:bodyPr lIns="0" tIns="0" rIns="0" bIns="0" rtlCol="0" anchor="t">
            <a:spAutoFit/>
          </a:bodyPr>
          <a:lstStyle/>
          <a:p>
            <a:pPr algn="ctr">
              <a:lnSpc>
                <a:spcPts val="6426"/>
              </a:lnSpc>
            </a:pPr>
            <a:r>
              <a:rPr lang="en-US" sz="4590" dirty="0" err="1">
                <a:solidFill>
                  <a:srgbClr val="000000"/>
                </a:solidFill>
                <a:latin typeface="Kaftus"/>
                <a:ea typeface="Kaftus"/>
                <a:cs typeface="Kaftus"/>
                <a:sym typeface="Kaftus"/>
              </a:rPr>
              <a:t>gasförmig</a:t>
            </a:r>
            <a:endParaRPr lang="en-US" sz="4590" dirty="0">
              <a:solidFill>
                <a:srgbClr val="000000"/>
              </a:solidFill>
              <a:latin typeface="Kaftus"/>
              <a:ea typeface="Kaftus"/>
              <a:cs typeface="Kaftus"/>
              <a:sym typeface="Kaftus"/>
            </a:endParaRPr>
          </a:p>
        </p:txBody>
      </p:sp>
      <p:grpSp>
        <p:nvGrpSpPr>
          <p:cNvPr id="36" name="Group 36"/>
          <p:cNvGrpSpPr/>
          <p:nvPr/>
        </p:nvGrpSpPr>
        <p:grpSpPr>
          <a:xfrm>
            <a:off x="2752301" y="5242536"/>
            <a:ext cx="2516967" cy="2983072"/>
            <a:chOff x="0" y="0"/>
            <a:chExt cx="3355956" cy="3977429"/>
          </a:xfrm>
        </p:grpSpPr>
        <p:sp>
          <p:nvSpPr>
            <p:cNvPr id="37" name="Freeform 37"/>
            <p:cNvSpPr/>
            <p:nvPr/>
          </p:nvSpPr>
          <p:spPr>
            <a:xfrm>
              <a:off x="0" y="0"/>
              <a:ext cx="3355956" cy="3977429"/>
            </a:xfrm>
            <a:custGeom>
              <a:avLst/>
              <a:gdLst/>
              <a:ahLst/>
              <a:cxnLst/>
              <a:rect l="l" t="t" r="r" b="b"/>
              <a:pathLst>
                <a:path w="3355956" h="3977429">
                  <a:moveTo>
                    <a:pt x="0" y="0"/>
                  </a:moveTo>
                  <a:lnTo>
                    <a:pt x="3355956" y="0"/>
                  </a:lnTo>
                  <a:lnTo>
                    <a:pt x="3355956" y="3977429"/>
                  </a:lnTo>
                  <a:lnTo>
                    <a:pt x="0" y="39774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8" name="Group 38"/>
            <p:cNvGrpSpPr/>
            <p:nvPr/>
          </p:nvGrpSpPr>
          <p:grpSpPr>
            <a:xfrm>
              <a:off x="179549" y="829911"/>
              <a:ext cx="957766" cy="957766"/>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1199095" y="829911"/>
              <a:ext cx="957766" cy="957766"/>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2218642" y="829911"/>
              <a:ext cx="957766" cy="957766"/>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a:off x="179549" y="1824592"/>
              <a:ext cx="957766" cy="957766"/>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1199095" y="1824592"/>
              <a:ext cx="957766" cy="957766"/>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2218642" y="1824592"/>
              <a:ext cx="957766" cy="957766"/>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179549" y="2819273"/>
              <a:ext cx="957766" cy="957766"/>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1199095" y="2819273"/>
              <a:ext cx="957766" cy="957766"/>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2218642" y="2819273"/>
              <a:ext cx="957766" cy="957766"/>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65" name="Group 65"/>
          <p:cNvGrpSpPr/>
          <p:nvPr/>
        </p:nvGrpSpPr>
        <p:grpSpPr>
          <a:xfrm>
            <a:off x="7442075" y="5242536"/>
            <a:ext cx="2516967" cy="2983072"/>
            <a:chOff x="0" y="0"/>
            <a:chExt cx="3355956" cy="3977429"/>
          </a:xfrm>
        </p:grpSpPr>
        <p:sp>
          <p:nvSpPr>
            <p:cNvPr id="66" name="Freeform 66"/>
            <p:cNvSpPr/>
            <p:nvPr/>
          </p:nvSpPr>
          <p:spPr>
            <a:xfrm>
              <a:off x="0" y="0"/>
              <a:ext cx="3355956" cy="3977429"/>
            </a:xfrm>
            <a:custGeom>
              <a:avLst/>
              <a:gdLst/>
              <a:ahLst/>
              <a:cxnLst/>
              <a:rect l="l" t="t" r="r" b="b"/>
              <a:pathLst>
                <a:path w="3355956" h="3977429">
                  <a:moveTo>
                    <a:pt x="0" y="0"/>
                  </a:moveTo>
                  <a:lnTo>
                    <a:pt x="3355956" y="0"/>
                  </a:lnTo>
                  <a:lnTo>
                    <a:pt x="3355956" y="3977429"/>
                  </a:lnTo>
                  <a:lnTo>
                    <a:pt x="0" y="39774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67" name="Group 67"/>
            <p:cNvGrpSpPr/>
            <p:nvPr/>
          </p:nvGrpSpPr>
          <p:grpSpPr>
            <a:xfrm>
              <a:off x="676710" y="515151"/>
              <a:ext cx="957766" cy="957766"/>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69" name="TextBox 6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0" name="Group 70"/>
            <p:cNvGrpSpPr/>
            <p:nvPr/>
          </p:nvGrpSpPr>
          <p:grpSpPr>
            <a:xfrm>
              <a:off x="2113358" y="829911"/>
              <a:ext cx="957766" cy="957766"/>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72" name="TextBox 7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3" name="Group 73"/>
            <p:cNvGrpSpPr/>
            <p:nvPr/>
          </p:nvGrpSpPr>
          <p:grpSpPr>
            <a:xfrm>
              <a:off x="1411143" y="1612616"/>
              <a:ext cx="957766" cy="957766"/>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75" name="TextBox 7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6" name="Group 76"/>
            <p:cNvGrpSpPr/>
            <p:nvPr/>
          </p:nvGrpSpPr>
          <p:grpSpPr>
            <a:xfrm>
              <a:off x="197827" y="2091499"/>
              <a:ext cx="957766" cy="957766"/>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78" name="TextBox 7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9" name="Group 79"/>
            <p:cNvGrpSpPr/>
            <p:nvPr/>
          </p:nvGrpSpPr>
          <p:grpSpPr>
            <a:xfrm>
              <a:off x="932260" y="2969326"/>
              <a:ext cx="957766" cy="957766"/>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81" name="TextBox 8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2" name="Group 82"/>
            <p:cNvGrpSpPr/>
            <p:nvPr/>
          </p:nvGrpSpPr>
          <p:grpSpPr>
            <a:xfrm>
              <a:off x="2113358" y="2710082"/>
              <a:ext cx="957766" cy="957766"/>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84" name="TextBox 8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85" name="TextBox 18">
            <a:extLst>
              <a:ext uri="{FF2B5EF4-FFF2-40B4-BE49-F238E27FC236}">
                <a16:creationId xmlns:a16="http://schemas.microsoft.com/office/drawing/2014/main" id="{D466C231-EE39-0191-7D90-5B03C2ECB853}"/>
              </a:ext>
            </a:extLst>
          </p:cNvPr>
          <p:cNvSpPr txBox="1"/>
          <p:nvPr/>
        </p:nvSpPr>
        <p:spPr>
          <a:xfrm>
            <a:off x="1625422" y="2476500"/>
            <a:ext cx="9068118" cy="646331"/>
          </a:xfrm>
          <a:prstGeom prst="rect">
            <a:avLst/>
          </a:prstGeom>
        </p:spPr>
        <p:txBody>
          <a:bodyPr wrap="square" lIns="0" tIns="0" rIns="0" bIns="0" rtlCol="0" anchor="t">
            <a:spAutoFit/>
          </a:bodyPr>
          <a:lstStyle/>
          <a:p>
            <a:pPr>
              <a:lnSpc>
                <a:spcPts val="4759"/>
              </a:lnSpc>
            </a:pPr>
            <a:r>
              <a:rPr lang="de-DE" sz="4400" b="1" dirty="0">
                <a:latin typeface="KG Primary Penmanship"/>
                <a:ea typeface="KG Primary Penmanship"/>
                <a:cs typeface="KG Primary Penmanship"/>
                <a:sym typeface="KG Primary Penmanship"/>
              </a:rPr>
              <a:t>Alle Stoffe bestehen aus kleinsten Teilchen</a:t>
            </a:r>
          </a:p>
        </p:txBody>
      </p:sp>
      <p:sp>
        <p:nvSpPr>
          <p:cNvPr id="86" name="TextBox 18">
            <a:extLst>
              <a:ext uri="{FF2B5EF4-FFF2-40B4-BE49-F238E27FC236}">
                <a16:creationId xmlns:a16="http://schemas.microsoft.com/office/drawing/2014/main" id="{7E6BBD3C-BB1F-2D67-3747-C73BF24D987B}"/>
              </a:ext>
            </a:extLst>
          </p:cNvPr>
          <p:cNvSpPr txBox="1"/>
          <p:nvPr/>
        </p:nvSpPr>
        <p:spPr>
          <a:xfrm>
            <a:off x="2548731" y="3070247"/>
            <a:ext cx="14074818" cy="646331"/>
          </a:xfrm>
          <a:prstGeom prst="rect">
            <a:avLst/>
          </a:prstGeom>
        </p:spPr>
        <p:txBody>
          <a:bodyPr wrap="square" lIns="0" tIns="0" rIns="0" bIns="0" rtlCol="0" anchor="t">
            <a:spAutoFit/>
          </a:bodyPr>
          <a:lstStyle/>
          <a:p>
            <a:pPr>
              <a:lnSpc>
                <a:spcPts val="4759"/>
              </a:lnSpc>
            </a:pPr>
            <a:r>
              <a:rPr lang="de-DE" sz="4400">
                <a:latin typeface="KG Primary Penmanship"/>
                <a:ea typeface="KG Primary Penmanship"/>
                <a:cs typeface="KG Primary Penmanship"/>
                <a:sym typeface="KG Primary Penmanship"/>
              </a:rPr>
              <a:t>Teilchen sind so klein, dass Sie mit bloßem Auge nicht sichtbar sind</a:t>
            </a:r>
          </a:p>
        </p:txBody>
      </p:sp>
      <p:sp>
        <p:nvSpPr>
          <p:cNvPr id="87" name="TextBox 18">
            <a:extLst>
              <a:ext uri="{FF2B5EF4-FFF2-40B4-BE49-F238E27FC236}">
                <a16:creationId xmlns:a16="http://schemas.microsoft.com/office/drawing/2014/main" id="{1E24AF11-35F8-EF59-3593-5DE8789D40AD}"/>
              </a:ext>
            </a:extLst>
          </p:cNvPr>
          <p:cNvSpPr txBox="1"/>
          <p:nvPr/>
        </p:nvSpPr>
        <p:spPr>
          <a:xfrm>
            <a:off x="2548731" y="3754635"/>
            <a:ext cx="9129730" cy="1261884"/>
          </a:xfrm>
          <a:prstGeom prst="rect">
            <a:avLst/>
          </a:prstGeom>
        </p:spPr>
        <p:txBody>
          <a:bodyPr wrap="square" lIns="0" tIns="0" rIns="0" bIns="0" rtlCol="0" anchor="t">
            <a:spAutoFit/>
          </a:bodyPr>
          <a:lstStyle/>
          <a:p>
            <a:pPr>
              <a:lnSpc>
                <a:spcPts val="4759"/>
              </a:lnSpc>
            </a:pPr>
            <a:r>
              <a:rPr lang="de-DE" sz="4400">
                <a:latin typeface="KG Primary Penmanship"/>
                <a:ea typeface="KG Primary Penmanship"/>
                <a:cs typeface="KG Primary Penmanship"/>
                <a:sym typeface="KG Primary Penmanship"/>
              </a:rPr>
              <a:t>Teilchen bewegen sich in den verschiedenen Aggregatzuständen unterschiedlich</a:t>
            </a:r>
          </a:p>
        </p:txBody>
      </p:sp>
      <p:grpSp>
        <p:nvGrpSpPr>
          <p:cNvPr id="90" name="Gruppieren 89">
            <a:extLst>
              <a:ext uri="{FF2B5EF4-FFF2-40B4-BE49-F238E27FC236}">
                <a16:creationId xmlns:a16="http://schemas.microsoft.com/office/drawing/2014/main" id="{B0CD0351-BB79-1729-E0BD-021D0590B7AE}"/>
              </a:ext>
            </a:extLst>
          </p:cNvPr>
          <p:cNvGrpSpPr/>
          <p:nvPr/>
        </p:nvGrpSpPr>
        <p:grpSpPr>
          <a:xfrm>
            <a:off x="15544033" y="1294999"/>
            <a:ext cx="1254526" cy="1254524"/>
            <a:chOff x="15544033" y="1294999"/>
            <a:chExt cx="1254526" cy="1254524"/>
          </a:xfrm>
        </p:grpSpPr>
        <p:sp>
          <p:nvSpPr>
            <p:cNvPr id="88" name="Freeform 24">
              <a:extLst>
                <a:ext uri="{FF2B5EF4-FFF2-40B4-BE49-F238E27FC236}">
                  <a16:creationId xmlns:a16="http://schemas.microsoft.com/office/drawing/2014/main" id="{B6213114-163D-9956-3668-9BAC1B296DCA}"/>
                </a:ext>
              </a:extLst>
            </p:cNvPr>
            <p:cNvSpPr/>
            <p:nvPr/>
          </p:nvSpPr>
          <p:spPr>
            <a:xfrm>
              <a:off x="15544033" y="1294999"/>
              <a:ext cx="1254526" cy="12545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89" name="Freeform 5">
              <a:extLst>
                <a:ext uri="{FF2B5EF4-FFF2-40B4-BE49-F238E27FC236}">
                  <a16:creationId xmlns:a16="http://schemas.microsoft.com/office/drawing/2014/main" id="{57ABE034-062E-EDFD-2172-131914A97A90}"/>
                </a:ext>
              </a:extLst>
            </p:cNvPr>
            <p:cNvSpPr/>
            <p:nvPr/>
          </p:nvSpPr>
          <p:spPr>
            <a:xfrm>
              <a:off x="15736107" y="1609403"/>
              <a:ext cx="887442" cy="621209"/>
            </a:xfrm>
            <a:custGeom>
              <a:avLst/>
              <a:gdLst/>
              <a:ahLst/>
              <a:cxnLst/>
              <a:rect l="l" t="t" r="r" b="b"/>
              <a:pathLst>
                <a:path w="1905065" h="1333545">
                  <a:moveTo>
                    <a:pt x="0" y="0"/>
                  </a:moveTo>
                  <a:lnTo>
                    <a:pt x="1905064" y="0"/>
                  </a:lnTo>
                  <a:lnTo>
                    <a:pt x="1905064" y="1333546"/>
                  </a:lnTo>
                  <a:lnTo>
                    <a:pt x="0" y="1333546"/>
                  </a:lnTo>
                  <a:lnTo>
                    <a:pt x="0" y="0"/>
                  </a:lnTo>
                  <a:close/>
                </a:path>
              </a:pathLst>
            </a:custGeom>
            <a:blipFill>
              <a:blip r:embed="rId7">
                <a:extLst>
                  <a:ext uri="{BEBA8EAE-BF5A-486C-A8C5-ECC9F3942E4B}">
                    <a14:imgProps xmlns:a14="http://schemas.microsoft.com/office/drawing/2010/main">
                      <a14:imgLayer r:embed="rId8">
                        <a14:imgEffect>
                          <a14:colorTemperature colorTemp="11500"/>
                        </a14:imgEffect>
                      </a14:imgLayer>
                    </a14:imgProps>
                  </a:ext>
                </a:extLst>
              </a:blip>
              <a:stretch>
                <a:fillRect/>
              </a:stretch>
            </a:blipFill>
          </p:spPr>
          <p:txBody>
            <a:bodyPr/>
            <a:lstStyle/>
            <a:p>
              <a:endParaRPr lang="de-DE" dirty="0"/>
            </a:p>
          </p:txBody>
        </p:sp>
      </p:grpSp>
      <p:sp>
        <p:nvSpPr>
          <p:cNvPr id="5" name="Textfeld 4">
            <a:extLst>
              <a:ext uri="{FF2B5EF4-FFF2-40B4-BE49-F238E27FC236}">
                <a16:creationId xmlns:a16="http://schemas.microsoft.com/office/drawing/2014/main" id="{6DD18704-180B-6C35-2239-5619E9AB5C98}"/>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EEF9"/>
        </a:solidFill>
        <a:effectLst/>
      </p:bgPr>
    </p:bg>
    <p:spTree>
      <p:nvGrpSpPr>
        <p:cNvPr id="1" name=""/>
        <p:cNvGrpSpPr/>
        <p:nvPr/>
      </p:nvGrpSpPr>
      <p:grpSpPr>
        <a:xfrm>
          <a:off x="0" y="0"/>
          <a:ext cx="0" cy="0"/>
          <a:chOff x="0" y="0"/>
          <a:chExt cx="0" cy="0"/>
        </a:xfrm>
      </p:grpSpPr>
      <p:grpSp>
        <p:nvGrpSpPr>
          <p:cNvPr id="2" name="Group 2"/>
          <p:cNvGrpSpPr/>
          <p:nvPr/>
        </p:nvGrpSpPr>
        <p:grpSpPr>
          <a:xfrm>
            <a:off x="1150119" y="972561"/>
            <a:ext cx="16221167" cy="8229600"/>
            <a:chOff x="0" y="0"/>
            <a:chExt cx="4272241" cy="2167467"/>
          </a:xfrm>
        </p:grpSpPr>
        <p:sp>
          <p:nvSpPr>
            <p:cNvPr id="3" name="Freeform 3"/>
            <p:cNvSpPr/>
            <p:nvPr/>
          </p:nvSpPr>
          <p:spPr>
            <a:xfrm>
              <a:off x="0" y="0"/>
              <a:ext cx="4272242" cy="2167467"/>
            </a:xfrm>
            <a:custGeom>
              <a:avLst/>
              <a:gdLst/>
              <a:ahLst/>
              <a:cxnLst/>
              <a:rect l="l" t="t" r="r" b="b"/>
              <a:pathLst>
                <a:path w="4272242" h="2167467">
                  <a:moveTo>
                    <a:pt x="0" y="0"/>
                  </a:moveTo>
                  <a:lnTo>
                    <a:pt x="4272242" y="0"/>
                  </a:lnTo>
                  <a:lnTo>
                    <a:pt x="4272242" y="2167467"/>
                  </a:lnTo>
                  <a:lnTo>
                    <a:pt x="0" y="2167467"/>
                  </a:lnTo>
                  <a:close/>
                </a:path>
              </a:pathLst>
            </a:custGeom>
            <a:solidFill>
              <a:srgbClr val="FFFFFF"/>
            </a:solidFill>
            <a:ln w="85725" cap="sq">
              <a:solidFill>
                <a:srgbClr val="000000"/>
              </a:solidFill>
              <a:prstDash val="solid"/>
              <a:miter/>
            </a:ln>
          </p:spPr>
          <p:txBody>
            <a:bodyPr/>
            <a:lstStyle/>
            <a:p>
              <a:endParaRPr lang="de-DE"/>
            </a:p>
          </p:txBody>
        </p:sp>
        <p:sp>
          <p:nvSpPr>
            <p:cNvPr id="4" name="TextBox 4"/>
            <p:cNvSpPr txBox="1"/>
            <p:nvPr/>
          </p:nvSpPr>
          <p:spPr>
            <a:xfrm>
              <a:off x="0" y="-38100"/>
              <a:ext cx="4272241" cy="220556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9144000" y="5473185"/>
            <a:ext cx="2308903" cy="2270588"/>
            <a:chOff x="0" y="0"/>
            <a:chExt cx="3078538" cy="3027451"/>
          </a:xfrm>
        </p:grpSpPr>
        <p:grpSp>
          <p:nvGrpSpPr>
            <p:cNvPr id="7" name="Group 7"/>
            <p:cNvGrpSpPr/>
            <p:nvPr/>
          </p:nvGrpSpPr>
          <p:grpSpPr>
            <a:xfrm>
              <a:off x="0" y="0"/>
              <a:ext cx="983869" cy="98386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9" name="TextBox 9"/>
              <p:cNvSpPr txBox="1"/>
              <p:nvPr/>
            </p:nvSpPr>
            <p:spPr>
              <a:xfrm>
                <a:off x="76200" y="38100"/>
                <a:ext cx="660400" cy="698500"/>
              </a:xfrm>
              <a:prstGeom prst="rect">
                <a:avLst/>
              </a:prstGeom>
            </p:spPr>
            <p:txBody>
              <a:bodyPr lIns="60848" tIns="60848" rIns="60848" bIns="60848" rtlCol="0" anchor="ctr"/>
              <a:lstStyle/>
              <a:p>
                <a:pPr algn="ctr">
                  <a:lnSpc>
                    <a:spcPts val="2659"/>
                  </a:lnSpc>
                </a:pPr>
                <a:endParaRPr/>
              </a:p>
            </p:txBody>
          </p:sp>
        </p:grpSp>
        <p:grpSp>
          <p:nvGrpSpPr>
            <p:cNvPr id="10" name="Group 10"/>
            <p:cNvGrpSpPr/>
            <p:nvPr/>
          </p:nvGrpSpPr>
          <p:grpSpPr>
            <a:xfrm>
              <a:off x="1047334" y="0"/>
              <a:ext cx="983869" cy="98386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12" name="TextBox 12"/>
              <p:cNvSpPr txBox="1"/>
              <p:nvPr/>
            </p:nvSpPr>
            <p:spPr>
              <a:xfrm>
                <a:off x="76200" y="38100"/>
                <a:ext cx="660400" cy="698500"/>
              </a:xfrm>
              <a:prstGeom prst="rect">
                <a:avLst/>
              </a:prstGeom>
            </p:spPr>
            <p:txBody>
              <a:bodyPr lIns="60848" tIns="60848" rIns="60848" bIns="60848" rtlCol="0" anchor="ctr"/>
              <a:lstStyle/>
              <a:p>
                <a:pPr algn="ctr">
                  <a:lnSpc>
                    <a:spcPts val="2659"/>
                  </a:lnSpc>
                </a:pPr>
                <a:endParaRPr/>
              </a:p>
            </p:txBody>
          </p:sp>
        </p:grpSp>
        <p:grpSp>
          <p:nvGrpSpPr>
            <p:cNvPr id="13" name="Group 13"/>
            <p:cNvGrpSpPr/>
            <p:nvPr/>
          </p:nvGrpSpPr>
          <p:grpSpPr>
            <a:xfrm>
              <a:off x="2094669" y="0"/>
              <a:ext cx="983869" cy="983869"/>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15" name="TextBox 15"/>
              <p:cNvSpPr txBox="1"/>
              <p:nvPr/>
            </p:nvSpPr>
            <p:spPr>
              <a:xfrm>
                <a:off x="76200" y="38100"/>
                <a:ext cx="660400" cy="698500"/>
              </a:xfrm>
              <a:prstGeom prst="rect">
                <a:avLst/>
              </a:prstGeom>
            </p:spPr>
            <p:txBody>
              <a:bodyPr lIns="60848" tIns="60848" rIns="60848" bIns="60848" rtlCol="0" anchor="ctr"/>
              <a:lstStyle/>
              <a:p>
                <a:pPr algn="ctr">
                  <a:lnSpc>
                    <a:spcPts val="2659"/>
                  </a:lnSpc>
                </a:pPr>
                <a:endParaRPr/>
              </a:p>
            </p:txBody>
          </p:sp>
        </p:grpSp>
        <p:grpSp>
          <p:nvGrpSpPr>
            <p:cNvPr id="16" name="Group 16"/>
            <p:cNvGrpSpPr/>
            <p:nvPr/>
          </p:nvGrpSpPr>
          <p:grpSpPr>
            <a:xfrm>
              <a:off x="0" y="1021791"/>
              <a:ext cx="983869" cy="98386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18" name="TextBox 18"/>
              <p:cNvSpPr txBox="1"/>
              <p:nvPr/>
            </p:nvSpPr>
            <p:spPr>
              <a:xfrm>
                <a:off x="76200" y="38100"/>
                <a:ext cx="660400" cy="698500"/>
              </a:xfrm>
              <a:prstGeom prst="rect">
                <a:avLst/>
              </a:prstGeom>
            </p:spPr>
            <p:txBody>
              <a:bodyPr lIns="60848" tIns="60848" rIns="60848" bIns="60848" rtlCol="0" anchor="ctr"/>
              <a:lstStyle/>
              <a:p>
                <a:pPr algn="ctr">
                  <a:lnSpc>
                    <a:spcPts val="2659"/>
                  </a:lnSpc>
                </a:pPr>
                <a:endParaRPr/>
              </a:p>
            </p:txBody>
          </p:sp>
        </p:grpSp>
        <p:grpSp>
          <p:nvGrpSpPr>
            <p:cNvPr id="19" name="Group 19"/>
            <p:cNvGrpSpPr/>
            <p:nvPr/>
          </p:nvGrpSpPr>
          <p:grpSpPr>
            <a:xfrm>
              <a:off x="1047334" y="1021791"/>
              <a:ext cx="983869" cy="98386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21" name="TextBox 21"/>
              <p:cNvSpPr txBox="1"/>
              <p:nvPr/>
            </p:nvSpPr>
            <p:spPr>
              <a:xfrm>
                <a:off x="76200" y="38100"/>
                <a:ext cx="660400" cy="698500"/>
              </a:xfrm>
              <a:prstGeom prst="rect">
                <a:avLst/>
              </a:prstGeom>
            </p:spPr>
            <p:txBody>
              <a:bodyPr lIns="60848" tIns="60848" rIns="60848" bIns="60848" rtlCol="0" anchor="ctr"/>
              <a:lstStyle/>
              <a:p>
                <a:pPr algn="ctr">
                  <a:lnSpc>
                    <a:spcPts val="2659"/>
                  </a:lnSpc>
                </a:pPr>
                <a:endParaRPr/>
              </a:p>
            </p:txBody>
          </p:sp>
        </p:grpSp>
        <p:grpSp>
          <p:nvGrpSpPr>
            <p:cNvPr id="22" name="Group 22"/>
            <p:cNvGrpSpPr/>
            <p:nvPr/>
          </p:nvGrpSpPr>
          <p:grpSpPr>
            <a:xfrm>
              <a:off x="2094669" y="1021791"/>
              <a:ext cx="983869" cy="983869"/>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24" name="TextBox 24"/>
              <p:cNvSpPr txBox="1"/>
              <p:nvPr/>
            </p:nvSpPr>
            <p:spPr>
              <a:xfrm>
                <a:off x="76200" y="38100"/>
                <a:ext cx="660400" cy="698500"/>
              </a:xfrm>
              <a:prstGeom prst="rect">
                <a:avLst/>
              </a:prstGeom>
            </p:spPr>
            <p:txBody>
              <a:bodyPr lIns="60848" tIns="60848" rIns="60848" bIns="60848" rtlCol="0" anchor="ctr"/>
              <a:lstStyle/>
              <a:p>
                <a:pPr algn="ctr">
                  <a:lnSpc>
                    <a:spcPts val="2659"/>
                  </a:lnSpc>
                </a:pPr>
                <a:endParaRPr/>
              </a:p>
            </p:txBody>
          </p:sp>
        </p:grpSp>
        <p:grpSp>
          <p:nvGrpSpPr>
            <p:cNvPr id="25" name="Group 25"/>
            <p:cNvGrpSpPr/>
            <p:nvPr/>
          </p:nvGrpSpPr>
          <p:grpSpPr>
            <a:xfrm>
              <a:off x="0" y="2043582"/>
              <a:ext cx="983869" cy="983869"/>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27" name="TextBox 27"/>
              <p:cNvSpPr txBox="1"/>
              <p:nvPr/>
            </p:nvSpPr>
            <p:spPr>
              <a:xfrm>
                <a:off x="76200" y="38100"/>
                <a:ext cx="660400" cy="698500"/>
              </a:xfrm>
              <a:prstGeom prst="rect">
                <a:avLst/>
              </a:prstGeom>
            </p:spPr>
            <p:txBody>
              <a:bodyPr lIns="60848" tIns="60848" rIns="60848" bIns="60848" rtlCol="0" anchor="ctr"/>
              <a:lstStyle/>
              <a:p>
                <a:pPr algn="ctr">
                  <a:lnSpc>
                    <a:spcPts val="2659"/>
                  </a:lnSpc>
                </a:pPr>
                <a:endParaRPr/>
              </a:p>
            </p:txBody>
          </p:sp>
        </p:grpSp>
        <p:grpSp>
          <p:nvGrpSpPr>
            <p:cNvPr id="28" name="Group 28"/>
            <p:cNvGrpSpPr/>
            <p:nvPr/>
          </p:nvGrpSpPr>
          <p:grpSpPr>
            <a:xfrm>
              <a:off x="1047334" y="2043582"/>
              <a:ext cx="983869" cy="983869"/>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30" name="TextBox 30"/>
              <p:cNvSpPr txBox="1"/>
              <p:nvPr/>
            </p:nvSpPr>
            <p:spPr>
              <a:xfrm>
                <a:off x="76200" y="38100"/>
                <a:ext cx="660400" cy="698500"/>
              </a:xfrm>
              <a:prstGeom prst="rect">
                <a:avLst/>
              </a:prstGeom>
            </p:spPr>
            <p:txBody>
              <a:bodyPr lIns="60848" tIns="60848" rIns="60848" bIns="60848" rtlCol="0" anchor="ctr"/>
              <a:lstStyle/>
              <a:p>
                <a:pPr algn="ctr">
                  <a:lnSpc>
                    <a:spcPts val="2659"/>
                  </a:lnSpc>
                </a:pPr>
                <a:endParaRPr/>
              </a:p>
            </p:txBody>
          </p:sp>
        </p:grpSp>
        <p:grpSp>
          <p:nvGrpSpPr>
            <p:cNvPr id="31" name="Group 31"/>
            <p:cNvGrpSpPr/>
            <p:nvPr/>
          </p:nvGrpSpPr>
          <p:grpSpPr>
            <a:xfrm>
              <a:off x="2094669" y="2043582"/>
              <a:ext cx="983869" cy="983869"/>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33" name="TextBox 33"/>
              <p:cNvSpPr txBox="1"/>
              <p:nvPr/>
            </p:nvSpPr>
            <p:spPr>
              <a:xfrm>
                <a:off x="76200" y="38100"/>
                <a:ext cx="660400" cy="698500"/>
              </a:xfrm>
              <a:prstGeom prst="rect">
                <a:avLst/>
              </a:prstGeom>
            </p:spPr>
            <p:txBody>
              <a:bodyPr lIns="60848" tIns="60848" rIns="60848" bIns="60848" rtlCol="0" anchor="ctr"/>
              <a:lstStyle/>
              <a:p>
                <a:pPr algn="ctr">
                  <a:lnSpc>
                    <a:spcPts val="2659"/>
                  </a:lnSpc>
                </a:pPr>
                <a:endParaRPr/>
              </a:p>
            </p:txBody>
          </p:sp>
        </p:grpSp>
      </p:grpSp>
      <p:sp>
        <p:nvSpPr>
          <p:cNvPr id="34" name="Freeform 34"/>
          <p:cNvSpPr/>
          <p:nvPr/>
        </p:nvSpPr>
        <p:spPr>
          <a:xfrm>
            <a:off x="3614088" y="6773454"/>
            <a:ext cx="1620608" cy="1553758"/>
          </a:xfrm>
          <a:custGeom>
            <a:avLst/>
            <a:gdLst/>
            <a:ahLst/>
            <a:cxnLst/>
            <a:rect l="l" t="t" r="r" b="b"/>
            <a:pathLst>
              <a:path w="1620608" h="1553758">
                <a:moveTo>
                  <a:pt x="0" y="0"/>
                </a:moveTo>
                <a:lnTo>
                  <a:pt x="1620608" y="0"/>
                </a:lnTo>
                <a:lnTo>
                  <a:pt x="1620608" y="1553758"/>
                </a:lnTo>
                <a:lnTo>
                  <a:pt x="0" y="1553758"/>
                </a:lnTo>
                <a:lnTo>
                  <a:pt x="0" y="0"/>
                </a:lnTo>
                <a:close/>
              </a:path>
            </a:pathLst>
          </a:custGeom>
          <a:blipFill>
            <a:blip r:embed="rId3"/>
            <a:stretch>
              <a:fillRect/>
            </a:stretch>
          </a:blipFill>
        </p:spPr>
        <p:txBody>
          <a:bodyPr/>
          <a:lstStyle/>
          <a:p>
            <a:endParaRPr lang="de-DE"/>
          </a:p>
        </p:txBody>
      </p:sp>
      <p:sp>
        <p:nvSpPr>
          <p:cNvPr id="35" name="AutoShape 35"/>
          <p:cNvSpPr/>
          <p:nvPr/>
        </p:nvSpPr>
        <p:spPr>
          <a:xfrm>
            <a:off x="5043358" y="7927274"/>
            <a:ext cx="5132845" cy="399937"/>
          </a:xfrm>
          <a:prstGeom prst="line">
            <a:avLst/>
          </a:prstGeom>
          <a:ln w="38100" cap="flat">
            <a:solidFill>
              <a:srgbClr val="000000"/>
            </a:solidFill>
            <a:prstDash val="solid"/>
            <a:headEnd type="none" w="sm" len="sm"/>
            <a:tailEnd type="none" w="sm" len="sm"/>
          </a:ln>
        </p:spPr>
        <p:txBody>
          <a:bodyPr/>
          <a:lstStyle/>
          <a:p>
            <a:endParaRPr lang="de-DE"/>
          </a:p>
        </p:txBody>
      </p:sp>
      <p:sp>
        <p:nvSpPr>
          <p:cNvPr id="36" name="AutoShape 36"/>
          <p:cNvSpPr/>
          <p:nvPr/>
        </p:nvSpPr>
        <p:spPr>
          <a:xfrm flipV="1">
            <a:off x="4560182" y="5087361"/>
            <a:ext cx="4956002" cy="2226334"/>
          </a:xfrm>
          <a:prstGeom prst="line">
            <a:avLst/>
          </a:prstGeom>
          <a:ln w="38100" cap="flat">
            <a:solidFill>
              <a:srgbClr val="000000"/>
            </a:solidFill>
            <a:prstDash val="solid"/>
            <a:headEnd type="none" w="sm" len="sm"/>
            <a:tailEnd type="none" w="sm" len="sm"/>
          </a:ln>
        </p:spPr>
        <p:txBody>
          <a:bodyPr/>
          <a:lstStyle/>
          <a:p>
            <a:endParaRPr lang="de-DE"/>
          </a:p>
        </p:txBody>
      </p:sp>
      <p:sp>
        <p:nvSpPr>
          <p:cNvPr id="43" name="Freeform 43"/>
          <p:cNvSpPr/>
          <p:nvPr/>
        </p:nvSpPr>
        <p:spPr>
          <a:xfrm rot="-529803">
            <a:off x="8636814" y="4839569"/>
            <a:ext cx="4744108" cy="4708528"/>
          </a:xfrm>
          <a:custGeom>
            <a:avLst/>
            <a:gdLst/>
            <a:ahLst/>
            <a:cxnLst/>
            <a:rect l="l" t="t" r="r" b="b"/>
            <a:pathLst>
              <a:path w="4744108" h="4708528">
                <a:moveTo>
                  <a:pt x="0" y="0"/>
                </a:moveTo>
                <a:lnTo>
                  <a:pt x="4744108" y="0"/>
                </a:lnTo>
                <a:lnTo>
                  <a:pt x="4744108" y="4708528"/>
                </a:lnTo>
                <a:lnTo>
                  <a:pt x="0" y="47085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44" name="TextBox 44"/>
          <p:cNvSpPr txBox="1"/>
          <p:nvPr/>
        </p:nvSpPr>
        <p:spPr>
          <a:xfrm>
            <a:off x="8915400" y="8343900"/>
            <a:ext cx="2803207" cy="1042059"/>
          </a:xfrm>
          <a:prstGeom prst="rect">
            <a:avLst/>
          </a:prstGeom>
        </p:spPr>
        <p:txBody>
          <a:bodyPr lIns="0" tIns="0" rIns="0" bIns="0" rtlCol="0" anchor="t">
            <a:spAutoFit/>
          </a:bodyPr>
          <a:lstStyle/>
          <a:p>
            <a:pPr algn="ctr">
              <a:lnSpc>
                <a:spcPts val="7703"/>
              </a:lnSpc>
            </a:pPr>
            <a:r>
              <a:rPr lang="en-US" sz="5502" dirty="0">
                <a:solidFill>
                  <a:srgbClr val="000000"/>
                </a:solidFill>
                <a:latin typeface="Kaftus"/>
                <a:ea typeface="Kaftus"/>
                <a:cs typeface="Kaftus"/>
                <a:sym typeface="Kaftus"/>
              </a:rPr>
              <a:t>fest</a:t>
            </a:r>
          </a:p>
        </p:txBody>
      </p:sp>
      <p:sp>
        <p:nvSpPr>
          <p:cNvPr id="45" name="TextBox 45"/>
          <p:cNvSpPr txBox="1"/>
          <p:nvPr/>
        </p:nvSpPr>
        <p:spPr>
          <a:xfrm>
            <a:off x="1319938" y="1104900"/>
            <a:ext cx="15478621" cy="1368423"/>
          </a:xfrm>
          <a:prstGeom prst="rect">
            <a:avLst/>
          </a:prstGeom>
        </p:spPr>
        <p:txBody>
          <a:bodyPr lIns="0" tIns="0" rIns="0" bIns="0" rtlCol="0" anchor="t">
            <a:spAutoFit/>
          </a:bodyPr>
          <a:lstStyle/>
          <a:p>
            <a:pPr algn="ctr">
              <a:lnSpc>
                <a:spcPts val="10449"/>
              </a:lnSpc>
            </a:pPr>
            <a:r>
              <a:rPr lang="en-US" sz="9499">
                <a:solidFill>
                  <a:srgbClr val="8AABF2"/>
                </a:solidFill>
                <a:latin typeface="Marykate"/>
                <a:ea typeface="Marykate"/>
                <a:cs typeface="Marykate"/>
                <a:sym typeface="Marykate"/>
              </a:rPr>
              <a:t>TEILCHENMODELL</a:t>
            </a:r>
          </a:p>
        </p:txBody>
      </p:sp>
      <p:grpSp>
        <p:nvGrpSpPr>
          <p:cNvPr id="46" name="Gruppieren 45">
            <a:extLst>
              <a:ext uri="{FF2B5EF4-FFF2-40B4-BE49-F238E27FC236}">
                <a16:creationId xmlns:a16="http://schemas.microsoft.com/office/drawing/2014/main" id="{D7710DEE-4399-1DCA-FC97-5FAD4CA95355}"/>
              </a:ext>
            </a:extLst>
          </p:cNvPr>
          <p:cNvGrpSpPr/>
          <p:nvPr/>
        </p:nvGrpSpPr>
        <p:grpSpPr>
          <a:xfrm>
            <a:off x="15544033" y="1294999"/>
            <a:ext cx="1254526" cy="1254524"/>
            <a:chOff x="15544033" y="1294999"/>
            <a:chExt cx="1254526" cy="1254524"/>
          </a:xfrm>
        </p:grpSpPr>
        <p:sp>
          <p:nvSpPr>
            <p:cNvPr id="47" name="Freeform 24">
              <a:extLst>
                <a:ext uri="{FF2B5EF4-FFF2-40B4-BE49-F238E27FC236}">
                  <a16:creationId xmlns:a16="http://schemas.microsoft.com/office/drawing/2014/main" id="{6369B793-F8C4-D12F-221E-D423F1D085D7}"/>
                </a:ext>
              </a:extLst>
            </p:cNvPr>
            <p:cNvSpPr/>
            <p:nvPr/>
          </p:nvSpPr>
          <p:spPr>
            <a:xfrm>
              <a:off x="15544033" y="1294999"/>
              <a:ext cx="1254526" cy="12545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ABE4"/>
            </a:solidFill>
          </p:spPr>
          <p:txBody>
            <a:bodyPr/>
            <a:lstStyle/>
            <a:p>
              <a:endParaRPr lang="de-DE"/>
            </a:p>
          </p:txBody>
        </p:sp>
        <p:sp>
          <p:nvSpPr>
            <p:cNvPr id="48" name="Freeform 5">
              <a:extLst>
                <a:ext uri="{FF2B5EF4-FFF2-40B4-BE49-F238E27FC236}">
                  <a16:creationId xmlns:a16="http://schemas.microsoft.com/office/drawing/2014/main" id="{FE31974B-FE10-6D76-85A8-70BCEEA0EC62}"/>
                </a:ext>
              </a:extLst>
            </p:cNvPr>
            <p:cNvSpPr/>
            <p:nvPr/>
          </p:nvSpPr>
          <p:spPr>
            <a:xfrm>
              <a:off x="15736107" y="1609403"/>
              <a:ext cx="887442" cy="621209"/>
            </a:xfrm>
            <a:custGeom>
              <a:avLst/>
              <a:gdLst/>
              <a:ahLst/>
              <a:cxnLst/>
              <a:rect l="l" t="t" r="r" b="b"/>
              <a:pathLst>
                <a:path w="1905065" h="1333545">
                  <a:moveTo>
                    <a:pt x="0" y="0"/>
                  </a:moveTo>
                  <a:lnTo>
                    <a:pt x="1905064" y="0"/>
                  </a:lnTo>
                  <a:lnTo>
                    <a:pt x="1905064" y="1333546"/>
                  </a:lnTo>
                  <a:lnTo>
                    <a:pt x="0" y="1333546"/>
                  </a:lnTo>
                  <a:lnTo>
                    <a:pt x="0" y="0"/>
                  </a:lnTo>
                  <a:close/>
                </a:path>
              </a:pathLst>
            </a:custGeom>
            <a:blipFill>
              <a:blip r:embed="rId6">
                <a:extLst>
                  <a:ext uri="{BEBA8EAE-BF5A-486C-A8C5-ECC9F3942E4B}">
                    <a14:imgProps xmlns:a14="http://schemas.microsoft.com/office/drawing/2010/main">
                      <a14:imgLayer r:embed="rId7">
                        <a14:imgEffect>
                          <a14:colorTemperature colorTemp="11500"/>
                        </a14:imgEffect>
                      </a14:imgLayer>
                    </a14:imgProps>
                  </a:ext>
                </a:extLst>
              </a:blip>
              <a:stretch>
                <a:fillRect/>
              </a:stretch>
            </a:blipFill>
          </p:spPr>
          <p:txBody>
            <a:bodyPr/>
            <a:lstStyle/>
            <a:p>
              <a:endParaRPr lang="de-DE" dirty="0"/>
            </a:p>
          </p:txBody>
        </p:sp>
      </p:grpSp>
      <p:sp>
        <p:nvSpPr>
          <p:cNvPr id="52" name="TextBox 18">
            <a:extLst>
              <a:ext uri="{FF2B5EF4-FFF2-40B4-BE49-F238E27FC236}">
                <a16:creationId xmlns:a16="http://schemas.microsoft.com/office/drawing/2014/main" id="{55230363-F45C-15FD-6E10-D5DDA02029F0}"/>
              </a:ext>
            </a:extLst>
          </p:cNvPr>
          <p:cNvSpPr txBox="1"/>
          <p:nvPr/>
        </p:nvSpPr>
        <p:spPr>
          <a:xfrm>
            <a:off x="1665568" y="2642010"/>
            <a:ext cx="9068118" cy="646331"/>
          </a:xfrm>
          <a:prstGeom prst="rect">
            <a:avLst/>
          </a:prstGeom>
        </p:spPr>
        <p:txBody>
          <a:bodyPr wrap="square" lIns="0" tIns="0" rIns="0" bIns="0" rtlCol="0" anchor="t">
            <a:spAutoFit/>
          </a:bodyPr>
          <a:lstStyle/>
          <a:p>
            <a:pPr>
              <a:lnSpc>
                <a:spcPts val="4759"/>
              </a:lnSpc>
            </a:pPr>
            <a:r>
              <a:rPr lang="de-DE" sz="4800" b="1" dirty="0">
                <a:latin typeface="KG Primary Penmanship"/>
                <a:ea typeface="KG Primary Penmanship"/>
                <a:cs typeface="KG Primary Penmanship"/>
                <a:sym typeface="KG Primary Penmanship"/>
              </a:rPr>
              <a:t>Teilchen im festen Zustand</a:t>
            </a:r>
          </a:p>
        </p:txBody>
      </p:sp>
      <p:sp>
        <p:nvSpPr>
          <p:cNvPr id="53" name="TextBox 18">
            <a:extLst>
              <a:ext uri="{FF2B5EF4-FFF2-40B4-BE49-F238E27FC236}">
                <a16:creationId xmlns:a16="http://schemas.microsoft.com/office/drawing/2014/main" id="{0377562A-EA4D-812D-5086-DD034296EB0D}"/>
              </a:ext>
            </a:extLst>
          </p:cNvPr>
          <p:cNvSpPr txBox="1"/>
          <p:nvPr/>
        </p:nvSpPr>
        <p:spPr>
          <a:xfrm>
            <a:off x="2588877" y="3430369"/>
            <a:ext cx="14074818" cy="646331"/>
          </a:xfrm>
          <a:prstGeom prst="rect">
            <a:avLst/>
          </a:prstGeom>
        </p:spPr>
        <p:txBody>
          <a:bodyPr wrap="square" lIns="0" tIns="0" rIns="0" bIns="0" rtlCol="0" anchor="t">
            <a:spAutoFit/>
          </a:bodyPr>
          <a:lstStyle/>
          <a:p>
            <a:pPr>
              <a:lnSpc>
                <a:spcPts val="4759"/>
              </a:lnSpc>
            </a:pPr>
            <a:r>
              <a:rPr lang="de-DE" sz="4800" dirty="0">
                <a:latin typeface="KG Primary Penmanship"/>
                <a:ea typeface="KG Primary Penmanship"/>
                <a:cs typeface="KG Primary Penmanship"/>
                <a:sym typeface="KG Primary Penmanship"/>
              </a:rPr>
              <a:t>Hohe Anziehungskraft zwischen den Teilchen </a:t>
            </a:r>
            <a:r>
              <a:rPr lang="de-DE" sz="4800" dirty="0">
                <a:latin typeface="KG Primary Penmanship"/>
                <a:ea typeface="KG Primary Penmanship"/>
                <a:cs typeface="KG Primary Penmanship"/>
                <a:sym typeface="Wingdings" pitchFamily="2" charset="2"/>
              </a:rPr>
              <a:t> eng zusammen</a:t>
            </a:r>
            <a:endParaRPr lang="de-DE" sz="4800" dirty="0">
              <a:latin typeface="KG Primary Penmanship"/>
              <a:ea typeface="KG Primary Penmanship"/>
              <a:cs typeface="KG Primary Penmanship"/>
              <a:sym typeface="KG Primary Penmanship"/>
            </a:endParaRPr>
          </a:p>
        </p:txBody>
      </p:sp>
      <p:sp>
        <p:nvSpPr>
          <p:cNvPr id="54" name="TextBox 18">
            <a:extLst>
              <a:ext uri="{FF2B5EF4-FFF2-40B4-BE49-F238E27FC236}">
                <a16:creationId xmlns:a16="http://schemas.microsoft.com/office/drawing/2014/main" id="{D6CEA22A-8B7F-29C9-3382-3C452EC55142}"/>
              </a:ext>
            </a:extLst>
          </p:cNvPr>
          <p:cNvSpPr txBox="1"/>
          <p:nvPr/>
        </p:nvSpPr>
        <p:spPr>
          <a:xfrm>
            <a:off x="2588877" y="4192369"/>
            <a:ext cx="9129730" cy="646331"/>
          </a:xfrm>
          <a:prstGeom prst="rect">
            <a:avLst/>
          </a:prstGeom>
        </p:spPr>
        <p:txBody>
          <a:bodyPr wrap="square" lIns="0" tIns="0" rIns="0" bIns="0" rtlCol="0" anchor="t">
            <a:spAutoFit/>
          </a:bodyPr>
          <a:lstStyle/>
          <a:p>
            <a:pPr>
              <a:lnSpc>
                <a:spcPts val="4759"/>
              </a:lnSpc>
            </a:pPr>
            <a:r>
              <a:rPr lang="de-DE" sz="4800" dirty="0">
                <a:latin typeface="KG Primary Penmanship"/>
                <a:ea typeface="KG Primary Penmanship"/>
                <a:cs typeface="KG Primary Penmanship"/>
                <a:sym typeface="KG Primary Penmanship"/>
              </a:rPr>
              <a:t>Teilchen schwingen nur leicht an ihren Plätzen</a:t>
            </a:r>
          </a:p>
        </p:txBody>
      </p:sp>
      <p:sp>
        <p:nvSpPr>
          <p:cNvPr id="55" name="Freeform 8">
            <a:extLst>
              <a:ext uri="{FF2B5EF4-FFF2-40B4-BE49-F238E27FC236}">
                <a16:creationId xmlns:a16="http://schemas.microsoft.com/office/drawing/2014/main" id="{E3B82453-9DB7-0079-2D70-43DFE88C2914}"/>
              </a:ext>
            </a:extLst>
          </p:cNvPr>
          <p:cNvSpPr/>
          <p:nvPr/>
        </p:nvSpPr>
        <p:spPr>
          <a:xfrm>
            <a:off x="1613254" y="3514252"/>
            <a:ext cx="748946" cy="410048"/>
          </a:xfrm>
          <a:custGeom>
            <a:avLst/>
            <a:gdLst/>
            <a:ahLst/>
            <a:cxnLst/>
            <a:rect l="l" t="t" r="r" b="b"/>
            <a:pathLst>
              <a:path w="748946" h="410048">
                <a:moveTo>
                  <a:pt x="0" y="0"/>
                </a:moveTo>
                <a:lnTo>
                  <a:pt x="748947" y="0"/>
                </a:lnTo>
                <a:lnTo>
                  <a:pt x="748947" y="410048"/>
                </a:lnTo>
                <a:lnTo>
                  <a:pt x="0" y="4100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56" name="Freeform 8">
            <a:extLst>
              <a:ext uri="{FF2B5EF4-FFF2-40B4-BE49-F238E27FC236}">
                <a16:creationId xmlns:a16="http://schemas.microsoft.com/office/drawing/2014/main" id="{11562A35-4FA3-7D89-E922-F250FFC03C9E}"/>
              </a:ext>
            </a:extLst>
          </p:cNvPr>
          <p:cNvSpPr/>
          <p:nvPr/>
        </p:nvSpPr>
        <p:spPr>
          <a:xfrm>
            <a:off x="1613254" y="4310510"/>
            <a:ext cx="748946" cy="410048"/>
          </a:xfrm>
          <a:custGeom>
            <a:avLst/>
            <a:gdLst/>
            <a:ahLst/>
            <a:cxnLst/>
            <a:rect l="l" t="t" r="r" b="b"/>
            <a:pathLst>
              <a:path w="748946" h="410048">
                <a:moveTo>
                  <a:pt x="0" y="0"/>
                </a:moveTo>
                <a:lnTo>
                  <a:pt x="748947" y="0"/>
                </a:lnTo>
                <a:lnTo>
                  <a:pt x="748947" y="410048"/>
                </a:lnTo>
                <a:lnTo>
                  <a:pt x="0" y="4100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5" name="Textfeld 4">
            <a:extLst>
              <a:ext uri="{FF2B5EF4-FFF2-40B4-BE49-F238E27FC236}">
                <a16:creationId xmlns:a16="http://schemas.microsoft.com/office/drawing/2014/main" id="{089A5EFF-5BF1-B869-7F44-502DDD47A0DF}"/>
              </a:ext>
            </a:extLst>
          </p:cNvPr>
          <p:cNvSpPr txBox="1"/>
          <p:nvPr/>
        </p:nvSpPr>
        <p:spPr>
          <a:xfrm>
            <a:off x="152400" y="9997301"/>
            <a:ext cx="1358152" cy="276999"/>
          </a:xfrm>
          <a:prstGeom prst="rect">
            <a:avLst/>
          </a:prstGeom>
          <a:noFill/>
        </p:spPr>
        <p:txBody>
          <a:bodyPr wrap="square">
            <a:spAutoFit/>
          </a:bodyPr>
          <a:lstStyle/>
          <a:p>
            <a:r>
              <a:rPr lang="de-DE" sz="1200" dirty="0"/>
              <a:t>CC BY-SA-NC 4.0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1046</Words>
  <Application>Microsoft Macintosh PowerPoint</Application>
  <PresentationFormat>Benutzerdefiniert</PresentationFormat>
  <Paragraphs>185</Paragraphs>
  <Slides>24</Slides>
  <Notes>19</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24</vt:i4>
      </vt:variant>
    </vt:vector>
  </HeadingPairs>
  <TitlesOfParts>
    <vt:vector size="34" baseType="lpstr">
      <vt:lpstr>Kaftus</vt:lpstr>
      <vt:lpstr>Calibri</vt:lpstr>
      <vt:lpstr>Wingdings</vt:lpstr>
      <vt:lpstr>Aptos</vt:lpstr>
      <vt:lpstr>Marykate</vt:lpstr>
      <vt:lpstr>Arial</vt:lpstr>
      <vt:lpstr>Canva Sans</vt:lpstr>
      <vt:lpstr>Canva Sans Bold</vt:lpstr>
      <vt:lpstr>KG Primary Penmanship</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 Verdunstungskühlung bearbeitbar</dc:title>
  <cp:lastModifiedBy>Michele Brott</cp:lastModifiedBy>
  <cp:revision>12</cp:revision>
  <dcterms:created xsi:type="dcterms:W3CDTF">2006-08-16T00:00:00Z</dcterms:created>
  <dcterms:modified xsi:type="dcterms:W3CDTF">2025-08-27T18:48:13Z</dcterms:modified>
  <dc:identifier>DAGnbK4h50I</dc:identifier>
</cp:coreProperties>
</file>