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6858000" cy="9144000"/>
  <p:embeddedFontLst>
    <p:embeddedFont>
      <p:font typeface="Bobby Jones Soft" pitchFamily="2" charset="77"/>
      <p:regular r:id="rId12"/>
    </p:embeddedFont>
    <p:embeddedFont>
      <p:font typeface="TT Rounds Neue" panose="02000503040000020003" pitchFamily="2" charset="77"/>
      <p:regular r:id="rId13"/>
    </p:embeddedFont>
    <p:embeddedFont>
      <p:font typeface="TT Rounds Neue Bold" panose="02000803020000020004" pitchFamily="2" charset="7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836" autoAdjust="0"/>
    <p:restoredTop sz="94640" autoAdjust="0"/>
  </p:normalViewPr>
  <p:slideViewPr>
    <p:cSldViewPr>
      <p:cViewPr>
        <p:scale>
          <a:sx n="61" d="100"/>
          <a:sy n="61" d="100"/>
        </p:scale>
        <p:origin x="720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svg"/><Relationship Id="rId7" Type="http://schemas.openxmlformats.org/officeDocument/2006/relationships/image" Target="../media/image4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63639">
            <a:off x="-289468" y="2597027"/>
            <a:ext cx="1339510" cy="1020463"/>
          </a:xfrm>
          <a:custGeom>
            <a:avLst/>
            <a:gdLst/>
            <a:ahLst/>
            <a:cxnLst/>
            <a:rect l="l" t="t" r="r" b="b"/>
            <a:pathLst>
              <a:path w="1339510" h="1020463">
                <a:moveTo>
                  <a:pt x="0" y="0"/>
                </a:moveTo>
                <a:lnTo>
                  <a:pt x="1339510" y="0"/>
                </a:lnTo>
                <a:lnTo>
                  <a:pt x="1339510" y="1020463"/>
                </a:lnTo>
                <a:lnTo>
                  <a:pt x="0" y="102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-1376173">
            <a:off x="5573319" y="968674"/>
            <a:ext cx="789690" cy="1308221"/>
          </a:xfrm>
          <a:custGeom>
            <a:avLst/>
            <a:gdLst/>
            <a:ahLst/>
            <a:cxnLst/>
            <a:rect l="l" t="t" r="r" b="b"/>
            <a:pathLst>
              <a:path w="789690" h="1308221">
                <a:moveTo>
                  <a:pt x="0" y="0"/>
                </a:moveTo>
                <a:lnTo>
                  <a:pt x="789690" y="0"/>
                </a:lnTo>
                <a:lnTo>
                  <a:pt x="789690" y="1308222"/>
                </a:lnTo>
                <a:lnTo>
                  <a:pt x="0" y="1308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2175977" y="4444233"/>
            <a:ext cx="1327012" cy="1297154"/>
          </a:xfrm>
          <a:custGeom>
            <a:avLst/>
            <a:gdLst/>
            <a:ahLst/>
            <a:cxnLst/>
            <a:rect l="l" t="t" r="r" b="b"/>
            <a:pathLst>
              <a:path w="1327012" h="1297154">
                <a:moveTo>
                  <a:pt x="0" y="0"/>
                </a:moveTo>
                <a:lnTo>
                  <a:pt x="1327012" y="0"/>
                </a:lnTo>
                <a:lnTo>
                  <a:pt x="1327012" y="1297154"/>
                </a:lnTo>
                <a:lnTo>
                  <a:pt x="0" y="1297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4792316">
            <a:off x="1716330" y="7621921"/>
            <a:ext cx="1387910" cy="1345011"/>
          </a:xfrm>
          <a:custGeom>
            <a:avLst/>
            <a:gdLst/>
            <a:ahLst/>
            <a:cxnLst/>
            <a:rect l="l" t="t" r="r" b="b"/>
            <a:pathLst>
              <a:path w="1387910" h="1345011">
                <a:moveTo>
                  <a:pt x="0" y="0"/>
                </a:moveTo>
                <a:lnTo>
                  <a:pt x="1387909" y="0"/>
                </a:lnTo>
                <a:lnTo>
                  <a:pt x="1387909" y="1345011"/>
                </a:lnTo>
                <a:lnTo>
                  <a:pt x="0" y="1345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3410905" y="5821133"/>
            <a:ext cx="590774" cy="2180710"/>
          </a:xfrm>
          <a:custGeom>
            <a:avLst/>
            <a:gdLst/>
            <a:ahLst/>
            <a:cxnLst/>
            <a:rect l="l" t="t" r="r" b="b"/>
            <a:pathLst>
              <a:path w="590774" h="2180710">
                <a:moveTo>
                  <a:pt x="0" y="0"/>
                </a:moveTo>
                <a:lnTo>
                  <a:pt x="590774" y="0"/>
                </a:lnTo>
                <a:lnTo>
                  <a:pt x="590774" y="2180709"/>
                </a:lnTo>
                <a:lnTo>
                  <a:pt x="0" y="21807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-217122" y="7168010"/>
            <a:ext cx="1438292" cy="1657973"/>
          </a:xfrm>
          <a:custGeom>
            <a:avLst/>
            <a:gdLst/>
            <a:ahLst/>
            <a:cxnLst/>
            <a:rect l="l" t="t" r="r" b="b"/>
            <a:pathLst>
              <a:path w="1438292" h="1657973">
                <a:moveTo>
                  <a:pt x="0" y="0"/>
                </a:moveTo>
                <a:lnTo>
                  <a:pt x="1438292" y="0"/>
                </a:lnTo>
                <a:lnTo>
                  <a:pt x="1438292" y="1657973"/>
                </a:lnTo>
                <a:lnTo>
                  <a:pt x="0" y="16579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3706292" y="7996997"/>
            <a:ext cx="988729" cy="1412471"/>
          </a:xfrm>
          <a:custGeom>
            <a:avLst/>
            <a:gdLst/>
            <a:ahLst/>
            <a:cxnLst/>
            <a:rect l="l" t="t" r="r" b="b"/>
            <a:pathLst>
              <a:path w="988729" h="1412471">
                <a:moveTo>
                  <a:pt x="0" y="0"/>
                </a:moveTo>
                <a:lnTo>
                  <a:pt x="988729" y="0"/>
                </a:lnTo>
                <a:lnTo>
                  <a:pt x="988729" y="1412470"/>
                </a:lnTo>
                <a:lnTo>
                  <a:pt x="0" y="14124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804000" y="649925"/>
            <a:ext cx="1438292" cy="1657973"/>
          </a:xfrm>
          <a:custGeom>
            <a:avLst/>
            <a:gdLst/>
            <a:ahLst/>
            <a:cxnLst/>
            <a:rect l="l" t="t" r="r" b="b"/>
            <a:pathLst>
              <a:path w="1438292" h="1657973">
                <a:moveTo>
                  <a:pt x="0" y="0"/>
                </a:moveTo>
                <a:lnTo>
                  <a:pt x="1438292" y="0"/>
                </a:lnTo>
                <a:lnTo>
                  <a:pt x="1438292" y="1657973"/>
                </a:lnTo>
                <a:lnTo>
                  <a:pt x="0" y="16579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 rot="-904724">
            <a:off x="4480801" y="5183930"/>
            <a:ext cx="943843" cy="1510149"/>
          </a:xfrm>
          <a:custGeom>
            <a:avLst/>
            <a:gdLst/>
            <a:ahLst/>
            <a:cxnLst/>
            <a:rect l="l" t="t" r="r" b="b"/>
            <a:pathLst>
              <a:path w="943843" h="1510149">
                <a:moveTo>
                  <a:pt x="0" y="0"/>
                </a:moveTo>
                <a:lnTo>
                  <a:pt x="943843" y="0"/>
                </a:lnTo>
                <a:lnTo>
                  <a:pt x="943843" y="1510149"/>
                </a:lnTo>
                <a:lnTo>
                  <a:pt x="0" y="15101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 rot="-1768280">
            <a:off x="5720532" y="4737417"/>
            <a:ext cx="1918965" cy="568711"/>
          </a:xfrm>
          <a:custGeom>
            <a:avLst/>
            <a:gdLst/>
            <a:ahLst/>
            <a:cxnLst/>
            <a:rect l="l" t="t" r="r" b="b"/>
            <a:pathLst>
              <a:path w="1918965" h="568711">
                <a:moveTo>
                  <a:pt x="0" y="0"/>
                </a:moveTo>
                <a:lnTo>
                  <a:pt x="1918965" y="0"/>
                </a:lnTo>
                <a:lnTo>
                  <a:pt x="1918965" y="568711"/>
                </a:lnTo>
                <a:lnTo>
                  <a:pt x="0" y="5687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 rot="-1768280">
            <a:off x="1771583" y="9571690"/>
            <a:ext cx="1918965" cy="568711"/>
          </a:xfrm>
          <a:custGeom>
            <a:avLst/>
            <a:gdLst/>
            <a:ahLst/>
            <a:cxnLst/>
            <a:rect l="l" t="t" r="r" b="b"/>
            <a:pathLst>
              <a:path w="1918965" h="568711">
                <a:moveTo>
                  <a:pt x="0" y="0"/>
                </a:moveTo>
                <a:lnTo>
                  <a:pt x="1918964" y="0"/>
                </a:lnTo>
                <a:lnTo>
                  <a:pt x="1918964" y="568711"/>
                </a:lnTo>
                <a:lnTo>
                  <a:pt x="0" y="5687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1678655">
            <a:off x="6873037" y="5523705"/>
            <a:ext cx="782205" cy="1387782"/>
          </a:xfrm>
          <a:custGeom>
            <a:avLst/>
            <a:gdLst/>
            <a:ahLst/>
            <a:cxnLst/>
            <a:rect l="l" t="t" r="r" b="b"/>
            <a:pathLst>
              <a:path w="782205" h="1387782">
                <a:moveTo>
                  <a:pt x="0" y="0"/>
                </a:moveTo>
                <a:lnTo>
                  <a:pt x="782204" y="0"/>
                </a:lnTo>
                <a:lnTo>
                  <a:pt x="782204" y="1387783"/>
                </a:lnTo>
                <a:lnTo>
                  <a:pt x="0" y="13877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1580932">
            <a:off x="-205976" y="4449727"/>
            <a:ext cx="782205" cy="1387782"/>
          </a:xfrm>
          <a:custGeom>
            <a:avLst/>
            <a:gdLst/>
            <a:ahLst/>
            <a:cxnLst/>
            <a:rect l="l" t="t" r="r" b="b"/>
            <a:pathLst>
              <a:path w="782205" h="1387782">
                <a:moveTo>
                  <a:pt x="0" y="0"/>
                </a:moveTo>
                <a:lnTo>
                  <a:pt x="782205" y="0"/>
                </a:lnTo>
                <a:lnTo>
                  <a:pt x="782205" y="1387782"/>
                </a:lnTo>
                <a:lnTo>
                  <a:pt x="0" y="138778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 rot="1580932">
            <a:off x="6605695" y="9576419"/>
            <a:ext cx="782205" cy="1387782"/>
          </a:xfrm>
          <a:custGeom>
            <a:avLst/>
            <a:gdLst/>
            <a:ahLst/>
            <a:cxnLst/>
            <a:rect l="l" t="t" r="r" b="b"/>
            <a:pathLst>
              <a:path w="782205" h="1387782">
                <a:moveTo>
                  <a:pt x="0" y="0"/>
                </a:moveTo>
                <a:lnTo>
                  <a:pt x="782205" y="0"/>
                </a:lnTo>
                <a:lnTo>
                  <a:pt x="782205" y="1387782"/>
                </a:lnTo>
                <a:lnTo>
                  <a:pt x="0" y="138778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 rot="-4699890">
            <a:off x="6789914" y="2981799"/>
            <a:ext cx="1210459" cy="1210459"/>
          </a:xfrm>
          <a:custGeom>
            <a:avLst/>
            <a:gdLst/>
            <a:ahLst/>
            <a:cxnLst/>
            <a:rect l="l" t="t" r="r" b="b"/>
            <a:pathLst>
              <a:path w="1210459" h="1210459">
                <a:moveTo>
                  <a:pt x="0" y="0"/>
                </a:moveTo>
                <a:lnTo>
                  <a:pt x="1210459" y="0"/>
                </a:lnTo>
                <a:lnTo>
                  <a:pt x="1210459" y="1210459"/>
                </a:lnTo>
                <a:lnTo>
                  <a:pt x="0" y="121045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 rot="1715129">
            <a:off x="-373070" y="733191"/>
            <a:ext cx="746141" cy="1562599"/>
          </a:xfrm>
          <a:custGeom>
            <a:avLst/>
            <a:gdLst/>
            <a:ahLst/>
            <a:cxnLst/>
            <a:rect l="l" t="t" r="r" b="b"/>
            <a:pathLst>
              <a:path w="746141" h="1562599">
                <a:moveTo>
                  <a:pt x="0" y="0"/>
                </a:moveTo>
                <a:lnTo>
                  <a:pt x="746140" y="0"/>
                </a:lnTo>
                <a:lnTo>
                  <a:pt x="746140" y="1562598"/>
                </a:lnTo>
                <a:lnTo>
                  <a:pt x="0" y="15625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 rot="-4839359">
            <a:off x="1263324" y="3682759"/>
            <a:ext cx="1065366" cy="1238798"/>
          </a:xfrm>
          <a:custGeom>
            <a:avLst/>
            <a:gdLst/>
            <a:ahLst/>
            <a:cxnLst/>
            <a:rect l="l" t="t" r="r" b="b"/>
            <a:pathLst>
              <a:path w="1065366" h="1238798">
                <a:moveTo>
                  <a:pt x="0" y="0"/>
                </a:moveTo>
                <a:lnTo>
                  <a:pt x="1065366" y="0"/>
                </a:lnTo>
                <a:lnTo>
                  <a:pt x="1065366" y="1238798"/>
                </a:lnTo>
                <a:lnTo>
                  <a:pt x="0" y="123879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4839359">
            <a:off x="3667973" y="9611524"/>
            <a:ext cx="1065366" cy="1238798"/>
          </a:xfrm>
          <a:custGeom>
            <a:avLst/>
            <a:gdLst/>
            <a:ahLst/>
            <a:cxnLst/>
            <a:rect l="l" t="t" r="r" b="b"/>
            <a:pathLst>
              <a:path w="1065366" h="1238798">
                <a:moveTo>
                  <a:pt x="0" y="0"/>
                </a:moveTo>
                <a:lnTo>
                  <a:pt x="1065367" y="0"/>
                </a:lnTo>
                <a:lnTo>
                  <a:pt x="1065367" y="1238798"/>
                </a:lnTo>
                <a:lnTo>
                  <a:pt x="0" y="123879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1131863" y="1217077"/>
            <a:ext cx="988729" cy="1412471"/>
          </a:xfrm>
          <a:custGeom>
            <a:avLst/>
            <a:gdLst/>
            <a:ahLst/>
            <a:cxnLst/>
            <a:rect l="l" t="t" r="r" b="b"/>
            <a:pathLst>
              <a:path w="988729" h="1412471">
                <a:moveTo>
                  <a:pt x="0" y="0"/>
                </a:moveTo>
                <a:lnTo>
                  <a:pt x="988729" y="0"/>
                </a:lnTo>
                <a:lnTo>
                  <a:pt x="988729" y="1412471"/>
                </a:lnTo>
                <a:lnTo>
                  <a:pt x="0" y="14124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 rot="2069795">
            <a:off x="2250823" y="-874649"/>
            <a:ext cx="1887037" cy="2256240"/>
          </a:xfrm>
          <a:custGeom>
            <a:avLst/>
            <a:gdLst/>
            <a:ahLst/>
            <a:cxnLst/>
            <a:rect l="l" t="t" r="r" b="b"/>
            <a:pathLst>
              <a:path w="1887037" h="2256240">
                <a:moveTo>
                  <a:pt x="0" y="0"/>
                </a:moveTo>
                <a:lnTo>
                  <a:pt x="1887037" y="0"/>
                </a:lnTo>
                <a:lnTo>
                  <a:pt x="1887037" y="2256240"/>
                </a:lnTo>
                <a:lnTo>
                  <a:pt x="0" y="225624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/>
          <p:nvPr/>
        </p:nvSpPr>
        <p:spPr>
          <a:xfrm rot="-2063639">
            <a:off x="4252669" y="2682412"/>
            <a:ext cx="1339510" cy="1020463"/>
          </a:xfrm>
          <a:custGeom>
            <a:avLst/>
            <a:gdLst/>
            <a:ahLst/>
            <a:cxnLst/>
            <a:rect l="l" t="t" r="r" b="b"/>
            <a:pathLst>
              <a:path w="1339510" h="1020463">
                <a:moveTo>
                  <a:pt x="0" y="0"/>
                </a:moveTo>
                <a:lnTo>
                  <a:pt x="1339510" y="0"/>
                </a:lnTo>
                <a:lnTo>
                  <a:pt x="1339510" y="1020463"/>
                </a:lnTo>
                <a:lnTo>
                  <a:pt x="0" y="102046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 rot="450650">
            <a:off x="6087264" y="3070364"/>
            <a:ext cx="669691" cy="1319588"/>
          </a:xfrm>
          <a:custGeom>
            <a:avLst/>
            <a:gdLst/>
            <a:ahLst/>
            <a:cxnLst/>
            <a:rect l="l" t="t" r="r" b="b"/>
            <a:pathLst>
              <a:path w="669691" h="1319588">
                <a:moveTo>
                  <a:pt x="0" y="0"/>
                </a:moveTo>
                <a:lnTo>
                  <a:pt x="669691" y="0"/>
                </a:lnTo>
                <a:lnTo>
                  <a:pt x="669691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>
            <a:off x="502024" y="8957022"/>
            <a:ext cx="849986" cy="1798048"/>
          </a:xfrm>
          <a:custGeom>
            <a:avLst/>
            <a:gdLst/>
            <a:ahLst/>
            <a:cxnLst/>
            <a:rect l="l" t="t" r="r" b="b"/>
            <a:pathLst>
              <a:path w="849986" h="1798048">
                <a:moveTo>
                  <a:pt x="0" y="0"/>
                </a:moveTo>
                <a:lnTo>
                  <a:pt x="849987" y="0"/>
                </a:lnTo>
                <a:lnTo>
                  <a:pt x="849987" y="1798048"/>
                </a:lnTo>
                <a:lnTo>
                  <a:pt x="0" y="179804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 rot="2016155">
            <a:off x="2979120" y="1647751"/>
            <a:ext cx="849986" cy="1798048"/>
          </a:xfrm>
          <a:custGeom>
            <a:avLst/>
            <a:gdLst/>
            <a:ahLst/>
            <a:cxnLst/>
            <a:rect l="l" t="t" r="r" b="b"/>
            <a:pathLst>
              <a:path w="849986" h="1798048">
                <a:moveTo>
                  <a:pt x="0" y="0"/>
                </a:moveTo>
                <a:lnTo>
                  <a:pt x="849987" y="0"/>
                </a:lnTo>
                <a:lnTo>
                  <a:pt x="849987" y="1798048"/>
                </a:lnTo>
                <a:lnTo>
                  <a:pt x="0" y="179804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Freeform 26"/>
          <p:cNvSpPr/>
          <p:nvPr/>
        </p:nvSpPr>
        <p:spPr>
          <a:xfrm rot="-920628">
            <a:off x="1845830" y="5818742"/>
            <a:ext cx="789690" cy="1308221"/>
          </a:xfrm>
          <a:custGeom>
            <a:avLst/>
            <a:gdLst/>
            <a:ahLst/>
            <a:cxnLst/>
            <a:rect l="l" t="t" r="r" b="b"/>
            <a:pathLst>
              <a:path w="789690" h="1308221">
                <a:moveTo>
                  <a:pt x="0" y="0"/>
                </a:moveTo>
                <a:lnTo>
                  <a:pt x="789690" y="0"/>
                </a:lnTo>
                <a:lnTo>
                  <a:pt x="789690" y="1308221"/>
                </a:lnTo>
                <a:lnTo>
                  <a:pt x="0" y="1308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Freeform 27"/>
          <p:cNvSpPr/>
          <p:nvPr/>
        </p:nvSpPr>
        <p:spPr>
          <a:xfrm rot="-3744023">
            <a:off x="4120344" y="1145310"/>
            <a:ext cx="1400950" cy="667202"/>
          </a:xfrm>
          <a:custGeom>
            <a:avLst/>
            <a:gdLst/>
            <a:ahLst/>
            <a:cxnLst/>
            <a:rect l="l" t="t" r="r" b="b"/>
            <a:pathLst>
              <a:path w="1400950" h="667202">
                <a:moveTo>
                  <a:pt x="0" y="0"/>
                </a:moveTo>
                <a:lnTo>
                  <a:pt x="1400950" y="0"/>
                </a:lnTo>
                <a:lnTo>
                  <a:pt x="1400950" y="667203"/>
                </a:lnTo>
                <a:lnTo>
                  <a:pt x="0" y="667203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8" name="Freeform 28"/>
          <p:cNvSpPr/>
          <p:nvPr/>
        </p:nvSpPr>
        <p:spPr>
          <a:xfrm>
            <a:off x="843570" y="6618"/>
            <a:ext cx="1210459" cy="1210459"/>
          </a:xfrm>
          <a:custGeom>
            <a:avLst/>
            <a:gdLst/>
            <a:ahLst/>
            <a:cxnLst/>
            <a:rect l="l" t="t" r="r" b="b"/>
            <a:pathLst>
              <a:path w="1210459" h="1210459">
                <a:moveTo>
                  <a:pt x="0" y="0"/>
                </a:moveTo>
                <a:lnTo>
                  <a:pt x="1210459" y="0"/>
                </a:lnTo>
                <a:lnTo>
                  <a:pt x="1210459" y="1210459"/>
                </a:lnTo>
                <a:lnTo>
                  <a:pt x="0" y="121045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9" name="Group 29"/>
          <p:cNvGrpSpPr/>
          <p:nvPr/>
        </p:nvGrpSpPr>
        <p:grpSpPr>
          <a:xfrm>
            <a:off x="1078778" y="2307898"/>
            <a:ext cx="5402444" cy="2701222"/>
            <a:chOff x="0" y="0"/>
            <a:chExt cx="812800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434975"/>
            </a:xfrm>
            <a:prstGeom prst="rect">
              <a:avLst/>
            </a:prstGeom>
          </p:spPr>
          <p:txBody>
            <a:bodyPr lIns="29538" tIns="29538" rIns="29538" bIns="29538" rtlCol="0" anchor="ctr"/>
            <a:lstStyle/>
            <a:p>
              <a:pPr algn="ctr">
                <a:lnSpc>
                  <a:spcPts val="203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rot="2564005">
            <a:off x="597704" y="5557803"/>
            <a:ext cx="669691" cy="1319588"/>
          </a:xfrm>
          <a:custGeom>
            <a:avLst/>
            <a:gdLst/>
            <a:ahLst/>
            <a:cxnLst/>
            <a:rect l="l" t="t" r="r" b="b"/>
            <a:pathLst>
              <a:path w="669691" h="1319588">
                <a:moveTo>
                  <a:pt x="0" y="0"/>
                </a:moveTo>
                <a:lnTo>
                  <a:pt x="669690" y="0"/>
                </a:lnTo>
                <a:lnTo>
                  <a:pt x="669690" y="1319587"/>
                </a:lnTo>
                <a:lnTo>
                  <a:pt x="0" y="1319587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 rot="1715129">
            <a:off x="5250776" y="9558189"/>
            <a:ext cx="746141" cy="1562599"/>
          </a:xfrm>
          <a:custGeom>
            <a:avLst/>
            <a:gdLst/>
            <a:ahLst/>
            <a:cxnLst/>
            <a:rect l="l" t="t" r="r" b="b"/>
            <a:pathLst>
              <a:path w="746141" h="1562599">
                <a:moveTo>
                  <a:pt x="0" y="0"/>
                </a:moveTo>
                <a:lnTo>
                  <a:pt x="746141" y="0"/>
                </a:lnTo>
                <a:lnTo>
                  <a:pt x="746141" y="1562598"/>
                </a:lnTo>
                <a:lnTo>
                  <a:pt x="0" y="15625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4971246" y="6697094"/>
            <a:ext cx="2460065" cy="2599805"/>
          </a:xfrm>
          <a:custGeom>
            <a:avLst/>
            <a:gdLst/>
            <a:ahLst/>
            <a:cxnLst/>
            <a:rect l="l" t="t" r="r" b="b"/>
            <a:pathLst>
              <a:path w="2460065" h="2599805">
                <a:moveTo>
                  <a:pt x="0" y="0"/>
                </a:moveTo>
                <a:lnTo>
                  <a:pt x="2460066" y="0"/>
                </a:lnTo>
                <a:lnTo>
                  <a:pt x="2460066" y="2599805"/>
                </a:lnTo>
                <a:lnTo>
                  <a:pt x="0" y="2599805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TextBox 35"/>
          <p:cNvSpPr txBox="1"/>
          <p:nvPr/>
        </p:nvSpPr>
        <p:spPr>
          <a:xfrm>
            <a:off x="756000" y="2733002"/>
            <a:ext cx="6048000" cy="781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ARBEITSHEFT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52712" y="3453163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COOL WATER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1505" y="2404707"/>
            <a:ext cx="5896990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Universität Potsdam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755838" y="4096735"/>
            <a:ext cx="156671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Name: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614C5F3-1D61-2797-96C1-A7467989DB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344" y="9613900"/>
            <a:ext cx="3634106" cy="830997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Dieses Arbeitsmaterial der AG Banerji ist lizensiert unter CC BY-SA-NC 4.0 (Veränderung &amp; Weitergabe ist zulässig)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665" y="262061"/>
            <a:ext cx="7026299" cy="10112763"/>
            <a:chOff x="0" y="0"/>
            <a:chExt cx="2518067" cy="3624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8067" cy="3624186"/>
            </a:xfrm>
            <a:custGeom>
              <a:avLst/>
              <a:gdLst/>
              <a:ahLst/>
              <a:cxnLst/>
              <a:rect l="l" t="t" r="r" b="b"/>
              <a:pathLst>
                <a:path w="2518067" h="3624186">
                  <a:moveTo>
                    <a:pt x="0" y="0"/>
                  </a:moveTo>
                  <a:lnTo>
                    <a:pt x="2518067" y="0"/>
                  </a:lnTo>
                  <a:lnTo>
                    <a:pt x="2518067" y="3624186"/>
                  </a:lnTo>
                  <a:lnTo>
                    <a:pt x="0" y="3624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8067" cy="3652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703082" y="-777351"/>
            <a:ext cx="6843081" cy="3762795"/>
          </a:xfrm>
          <a:custGeom>
            <a:avLst/>
            <a:gdLst/>
            <a:ahLst/>
            <a:cxnLst/>
            <a:rect l="l" t="t" r="r" b="b"/>
            <a:pathLst>
              <a:path w="6843081" h="3762795">
                <a:moveTo>
                  <a:pt x="0" y="0"/>
                </a:moveTo>
                <a:lnTo>
                  <a:pt x="6843081" y="0"/>
                </a:lnTo>
                <a:lnTo>
                  <a:pt x="6843081" y="3762795"/>
                </a:lnTo>
                <a:lnTo>
                  <a:pt x="0" y="3762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186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>
            <a:off x="774316" y="8666098"/>
            <a:ext cx="602968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765158" y="9180448"/>
            <a:ext cx="602968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AutoShape 8"/>
          <p:cNvSpPr/>
          <p:nvPr/>
        </p:nvSpPr>
        <p:spPr>
          <a:xfrm>
            <a:off x="756000" y="9694798"/>
            <a:ext cx="602968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AutoShape 9"/>
          <p:cNvSpPr/>
          <p:nvPr/>
        </p:nvSpPr>
        <p:spPr>
          <a:xfrm>
            <a:off x="755972" y="10209148"/>
            <a:ext cx="602968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584235" y="4916254"/>
            <a:ext cx="4388060" cy="3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de-DE" sz="2074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Lückentext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1870" y="5346664"/>
            <a:ext cx="6428271" cy="2051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8"/>
              </a:lnSpc>
            </a:pPr>
            <a:r>
              <a:rPr lang="de-DE" sz="15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Die Grasnarbe kann Wasser ____________________, während die Fliese das Wasser nur___________________ lässt. Das Wasser läuft dabei auch viel _______________ über die Fliese. Das zeigt: Naturmaterialien wie Gras helfen dabei, Wasser zu ________________ und später durch Verdunstung die Luft zu _________________. Außerdem kann dadurch _________________________ vorgebeugt werden.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87352" y="214436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Station 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7665" y="199201"/>
            <a:ext cx="6111067" cy="1100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8"/>
              </a:lnSpc>
            </a:pPr>
            <a:r>
              <a:rPr lang="de-DE" sz="3156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Wasserspeicherung und Fließgechwindigkeit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4235" y="7555230"/>
            <a:ext cx="4106903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Alltagsfrage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1870" y="7915620"/>
            <a:ext cx="6428271" cy="55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de-DE" sz="15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Erkläre warum es besser ist, in der Stadt Wiesen und Bäume zu haben, statt geflieste oder betonierte Böden.</a:t>
            </a:r>
          </a:p>
        </p:txBody>
      </p:sp>
      <p:sp>
        <p:nvSpPr>
          <p:cNvPr id="16" name="TextBox 16"/>
          <p:cNvSpPr txBox="1"/>
          <p:nvPr/>
        </p:nvSpPr>
        <p:spPr>
          <a:xfrm rot="-10800000">
            <a:off x="2025650" y="5041901"/>
            <a:ext cx="4058417" cy="173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de-DE" sz="1000" b="1" dirty="0">
                <a:solidFill>
                  <a:srgbClr val="737373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kühlen, speichern, Überschwemmung,  abfließen, halten, schneller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4316" y="1986501"/>
            <a:ext cx="4388060" cy="3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de-DE" sz="2074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Fülle die folgende Tabelle aus:</a:t>
            </a:r>
          </a:p>
        </p:txBody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721991" y="2508318"/>
          <a:ext cx="6048028" cy="2167898"/>
        </p:xfrm>
        <a:graphic>
          <a:graphicData uri="http://schemas.openxmlformats.org/drawingml/2006/table">
            <a:tbl>
              <a:tblPr/>
              <a:tblGrid>
                <a:gridCol w="205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631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T Rounds Neue Bold"/>
                          <a:ea typeface="TT Rounds Neue Bold"/>
                          <a:cs typeface="TT Rounds Neue Bold"/>
                          <a:sym typeface="TT Rounds Neue Bold"/>
                        </a:rPr>
                        <a:t>Volumen Wasser vorher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T Rounds Neue Bold"/>
                          <a:ea typeface="TT Rounds Neue Bold"/>
                          <a:cs typeface="TT Rounds Neue Bold"/>
                          <a:sym typeface="TT Rounds Neue Bold"/>
                        </a:rPr>
                        <a:t>Volumen Wasser nachher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508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T Rounds Neue"/>
                          <a:ea typeface="TT Rounds Neue"/>
                          <a:cs typeface="TT Rounds Neue"/>
                          <a:sym typeface="TT Rounds Neue"/>
                        </a:rPr>
                        <a:t>Grasnarbe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759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T Rounds Neue"/>
                          <a:ea typeface="TT Rounds Neue"/>
                          <a:cs typeface="TT Rounds Neue"/>
                          <a:sym typeface="TT Rounds Neue"/>
                        </a:rPr>
                        <a:t>Fliese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939F07C4-A5D9-D57A-DD25-66197D8A49E5}"/>
              </a:ext>
            </a:extLst>
          </p:cNvPr>
          <p:cNvSpPr txBox="1"/>
          <p:nvPr/>
        </p:nvSpPr>
        <p:spPr>
          <a:xfrm>
            <a:off x="286498" y="10375900"/>
            <a:ext cx="1358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CC BY-SA-NC 4.0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665" y="262061"/>
            <a:ext cx="7026299" cy="10112763"/>
            <a:chOff x="0" y="0"/>
            <a:chExt cx="2518067" cy="3624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8067" cy="3624186"/>
            </a:xfrm>
            <a:custGeom>
              <a:avLst/>
              <a:gdLst/>
              <a:ahLst/>
              <a:cxnLst/>
              <a:rect l="l" t="t" r="r" b="b"/>
              <a:pathLst>
                <a:path w="2518067" h="3624186">
                  <a:moveTo>
                    <a:pt x="0" y="0"/>
                  </a:moveTo>
                  <a:lnTo>
                    <a:pt x="2518067" y="0"/>
                  </a:lnTo>
                  <a:lnTo>
                    <a:pt x="2518067" y="3624186"/>
                  </a:lnTo>
                  <a:lnTo>
                    <a:pt x="0" y="3624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8067" cy="3652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55334" y="-910099"/>
            <a:ext cx="7042686" cy="3872552"/>
          </a:xfrm>
          <a:custGeom>
            <a:avLst/>
            <a:gdLst/>
            <a:ahLst/>
            <a:cxnLst/>
            <a:rect l="l" t="t" r="r" b="b"/>
            <a:pathLst>
              <a:path w="7042686" h="3872552">
                <a:moveTo>
                  <a:pt x="0" y="0"/>
                </a:moveTo>
                <a:lnTo>
                  <a:pt x="7042686" y="0"/>
                </a:lnTo>
                <a:lnTo>
                  <a:pt x="7042686" y="3872552"/>
                </a:lnTo>
                <a:lnTo>
                  <a:pt x="0" y="3872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1861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095320" y="8762080"/>
            <a:ext cx="265568" cy="2655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0298" y="200442"/>
            <a:ext cx="6048000" cy="115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VERGLEICH TEMPERATUR 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DURCH VERDUNSTUNG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1505" y="4791474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Lückentext: Fülle die Lücken aus.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7010" y="7673740"/>
            <a:ext cx="271172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Quiz: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6000" y="5244229"/>
            <a:ext cx="5896990" cy="210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indent="-183514" algn="l">
              <a:lnSpc>
                <a:spcPts val="2889"/>
              </a:lnSpc>
              <a:buFont typeface="Arial"/>
              <a:buChar char="•"/>
            </a:pPr>
            <a:r>
              <a:rPr lang="en-US" sz="16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Wasser verdunstet, indem es ____________________ aus der Umgebung aufnimmt.</a:t>
            </a:r>
          </a:p>
          <a:p>
            <a:pPr marL="367029" lvl="1" indent="-183514" algn="l">
              <a:lnSpc>
                <a:spcPts val="2889"/>
              </a:lnSpc>
              <a:buFont typeface="Arial"/>
              <a:buChar char="•"/>
            </a:pPr>
            <a:r>
              <a:rPr lang="en-US" sz="16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Dieser Prozess kühlt die ____________________ ab.</a:t>
            </a:r>
          </a:p>
          <a:p>
            <a:pPr marL="367029" lvl="1" indent="-183514" algn="l">
              <a:lnSpc>
                <a:spcPts val="2889"/>
              </a:lnSpc>
              <a:buFont typeface="Arial"/>
              <a:buChar char="•"/>
            </a:pPr>
            <a:r>
              <a:rPr lang="en-US" sz="16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Dieser Effekt wird beispielsweise in der Natur beim ____________________ genutzt, um Lebewesen abzukühlen.</a:t>
            </a:r>
          </a:p>
          <a:p>
            <a:pPr algn="l">
              <a:lnSpc>
                <a:spcPts val="2379"/>
              </a:lnSpc>
              <a:spcBef>
                <a:spcPct val="0"/>
              </a:spcBef>
            </a:pPr>
            <a:endParaRPr lang="en-US" sz="1699">
              <a:solidFill>
                <a:srgbClr val="383E48"/>
              </a:solidFill>
              <a:latin typeface="TT Rounds Neue"/>
              <a:ea typeface="TT Rounds Neue"/>
              <a:cs typeface="TT Rounds Neue"/>
              <a:sym typeface="TT Rounds Neu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07010" y="8027435"/>
            <a:ext cx="5896990" cy="60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de-DE" sz="16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Was passiert mit der Temperatur des Thermometers mit dem feuchten Tuch? (Kreuze an)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2941" y="8769505"/>
            <a:ext cx="3315981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Die Temperatur bleibt gleich.</a:t>
            </a:r>
          </a:p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Die Temperatur wird wärmer.</a:t>
            </a:r>
          </a:p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Die Temperatur wird kühler. </a:t>
            </a:r>
          </a:p>
          <a:p>
            <a:pPr algn="l">
              <a:lnSpc>
                <a:spcPts val="2379"/>
              </a:lnSpc>
              <a:spcBef>
                <a:spcPct val="0"/>
              </a:spcBef>
            </a:pPr>
            <a:endParaRPr lang="en-US" sz="1699">
              <a:solidFill>
                <a:srgbClr val="383E48"/>
              </a:solidFill>
              <a:latin typeface="TT Rounds Neue"/>
              <a:ea typeface="TT Rounds Neue"/>
              <a:cs typeface="TT Rounds Neue"/>
              <a:sym typeface="TT Rounds Neue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95320" y="9101472"/>
            <a:ext cx="265568" cy="26556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5320" y="9396111"/>
            <a:ext cx="265568" cy="26556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087352" y="214436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Station 1</a:t>
            </a:r>
          </a:p>
        </p:txBody>
      </p:sp>
      <p:sp>
        <p:nvSpPr>
          <p:cNvPr id="22" name="TextBox 22"/>
          <p:cNvSpPr txBox="1"/>
          <p:nvPr/>
        </p:nvSpPr>
        <p:spPr>
          <a:xfrm rot="-10800000">
            <a:off x="5011978" y="4866585"/>
            <a:ext cx="1548259" cy="159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de-DE" sz="900">
                <a:solidFill>
                  <a:srgbClr val="737373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Oberfläche, Schwitzen, Wärme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1505" y="2149309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Fülle die folgende Tabelle aus.</a:t>
            </a:r>
          </a:p>
        </p:txBody>
      </p:sp>
      <p:sp>
        <p:nvSpPr>
          <p:cNvPr id="24" name="AutoShape 24"/>
          <p:cNvSpPr/>
          <p:nvPr/>
        </p:nvSpPr>
        <p:spPr>
          <a:xfrm>
            <a:off x="632719" y="3232861"/>
            <a:ext cx="617128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" name="AutoShape 25"/>
          <p:cNvSpPr/>
          <p:nvPr/>
        </p:nvSpPr>
        <p:spPr>
          <a:xfrm>
            <a:off x="632719" y="3822700"/>
            <a:ext cx="617128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6" name="AutoShape 26"/>
          <p:cNvSpPr/>
          <p:nvPr/>
        </p:nvSpPr>
        <p:spPr>
          <a:xfrm>
            <a:off x="4728922" y="2637866"/>
            <a:ext cx="0" cy="1798069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Box 27"/>
          <p:cNvSpPr txBox="1"/>
          <p:nvPr/>
        </p:nvSpPr>
        <p:spPr>
          <a:xfrm>
            <a:off x="918258" y="2756929"/>
            <a:ext cx="989366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Zeitpunkt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44755" y="2609291"/>
            <a:ext cx="1790068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Temperatur Thermometer 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16112" y="2609291"/>
            <a:ext cx="1819152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Temperatur Thermometer 2</a:t>
            </a:r>
          </a:p>
        </p:txBody>
      </p:sp>
      <p:sp>
        <p:nvSpPr>
          <p:cNvPr id="30" name="AutoShape 30"/>
          <p:cNvSpPr/>
          <p:nvPr/>
        </p:nvSpPr>
        <p:spPr>
          <a:xfrm>
            <a:off x="2358992" y="2637866"/>
            <a:ext cx="0" cy="1798069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" name="AutoShape 23">
            <a:extLst>
              <a:ext uri="{FF2B5EF4-FFF2-40B4-BE49-F238E27FC236}">
                <a16:creationId xmlns:a16="http://schemas.microsoft.com/office/drawing/2014/main" id="{EE4F4C0A-8650-CA88-3742-52F4A9BA52A2}"/>
              </a:ext>
            </a:extLst>
          </p:cNvPr>
          <p:cNvSpPr/>
          <p:nvPr/>
        </p:nvSpPr>
        <p:spPr>
          <a:xfrm flipV="1">
            <a:off x="626927" y="4435935"/>
            <a:ext cx="61770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E6FC628-EE0C-4411-3E92-8406DE853252}"/>
              </a:ext>
            </a:extLst>
          </p:cNvPr>
          <p:cNvSpPr txBox="1"/>
          <p:nvPr/>
        </p:nvSpPr>
        <p:spPr>
          <a:xfrm>
            <a:off x="286498" y="10375900"/>
            <a:ext cx="1358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CC BY-SA-NC 4.0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665" y="263137"/>
            <a:ext cx="7026299" cy="10112763"/>
            <a:chOff x="0" y="0"/>
            <a:chExt cx="2518067" cy="3624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8067" cy="3624186"/>
            </a:xfrm>
            <a:custGeom>
              <a:avLst/>
              <a:gdLst/>
              <a:ahLst/>
              <a:cxnLst/>
              <a:rect l="l" t="t" r="r" b="b"/>
              <a:pathLst>
                <a:path w="2518067" h="3624186">
                  <a:moveTo>
                    <a:pt x="0" y="0"/>
                  </a:moveTo>
                  <a:lnTo>
                    <a:pt x="2518067" y="0"/>
                  </a:lnTo>
                  <a:lnTo>
                    <a:pt x="2518067" y="3624186"/>
                  </a:lnTo>
                  <a:lnTo>
                    <a:pt x="0" y="3624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8067" cy="3652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55334" y="-672604"/>
            <a:ext cx="7042686" cy="3872552"/>
          </a:xfrm>
          <a:custGeom>
            <a:avLst/>
            <a:gdLst/>
            <a:ahLst/>
            <a:cxnLst/>
            <a:rect l="l" t="t" r="r" b="b"/>
            <a:pathLst>
              <a:path w="7042686" h="3872552">
                <a:moveTo>
                  <a:pt x="0" y="0"/>
                </a:moveTo>
                <a:lnTo>
                  <a:pt x="7042686" y="0"/>
                </a:lnTo>
                <a:lnTo>
                  <a:pt x="7042686" y="3872551"/>
                </a:lnTo>
                <a:lnTo>
                  <a:pt x="0" y="3872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186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257665" y="185861"/>
            <a:ext cx="6048000" cy="115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VERDUNSTUNG UNTER VERSCHIEDENEN BEDINGUNGEN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6000" y="8393430"/>
            <a:ext cx="271172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Lückentext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5999" y="8851900"/>
            <a:ext cx="6391493" cy="1748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84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Wind ____________________________  die Verdunstung, indem er die Wasserteilchen an der Oberfläche noch stärker in ___________________  versetzt als dies nur mit der ______________ der Umgebung passiert..</a:t>
            </a:r>
          </a:p>
          <a:p>
            <a:pPr algn="l">
              <a:lnSpc>
                <a:spcPts val="3484"/>
              </a:lnSpc>
            </a:pPr>
            <a:endParaRPr lang="de-DE" sz="1699" dirty="0">
              <a:solidFill>
                <a:srgbClr val="383E48"/>
              </a:solidFill>
              <a:latin typeface="TT Rounds Neue"/>
              <a:ea typeface="TT Rounds Neue"/>
              <a:cs typeface="TT Rounds Neue"/>
              <a:sym typeface="TT Rounds Neu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87352" y="214436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Station 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8850" y="6358999"/>
            <a:ext cx="265568" cy="26556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65186" y="5193030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Multiple-Choice-Frage: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6000" y="5580888"/>
            <a:ext cx="5896990" cy="60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In welcher Kristallisierschale kühlt das Wasser schneller ab und warum?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58850" y="7096609"/>
            <a:ext cx="265568" cy="26556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8850" y="7834220"/>
            <a:ext cx="265568" cy="26556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50503" y="6273274"/>
            <a:ext cx="5896990" cy="189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7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Die Kristallisierschale mit dem Föhn, weil die Luftbewegung die Verdunstung beschleunigt. </a:t>
            </a:r>
          </a:p>
          <a:p>
            <a:pPr algn="l">
              <a:lnSpc>
                <a:spcPts val="2957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Die unbehandelte Kristallisierschale, weil das Wasser ruhig bleibt.</a:t>
            </a:r>
          </a:p>
          <a:p>
            <a:pPr algn="l">
              <a:lnSpc>
                <a:spcPts val="2957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Beide Kristallisierschalen verhalten sich gleich.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6000" y="2125280"/>
            <a:ext cx="5965168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Fülle die folgende Tabelle aus und notiere dir die Temperatur vom Föhn.</a:t>
            </a:r>
          </a:p>
        </p:txBody>
      </p:sp>
      <p:sp>
        <p:nvSpPr>
          <p:cNvPr id="23" name="AutoShape 23"/>
          <p:cNvSpPr/>
          <p:nvPr/>
        </p:nvSpPr>
        <p:spPr>
          <a:xfrm flipV="1">
            <a:off x="804159" y="4432300"/>
            <a:ext cx="59333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4" name="AutoShape 24"/>
          <p:cNvSpPr/>
          <p:nvPr/>
        </p:nvSpPr>
        <p:spPr>
          <a:xfrm>
            <a:off x="1843050" y="3442559"/>
            <a:ext cx="0" cy="1541713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Box 25"/>
          <p:cNvSpPr txBox="1"/>
          <p:nvPr/>
        </p:nvSpPr>
        <p:spPr>
          <a:xfrm>
            <a:off x="804159" y="3523530"/>
            <a:ext cx="8864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Zeitpunkt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95450" y="3413984"/>
            <a:ext cx="105153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Temperatur 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Schale 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351788" y="3413984"/>
            <a:ext cx="83777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Volumen 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Schale 1</a:t>
            </a:r>
          </a:p>
        </p:txBody>
      </p:sp>
      <p:sp>
        <p:nvSpPr>
          <p:cNvPr id="28" name="AutoShape 28"/>
          <p:cNvSpPr/>
          <p:nvPr/>
        </p:nvSpPr>
        <p:spPr>
          <a:xfrm flipV="1">
            <a:off x="804159" y="3929492"/>
            <a:ext cx="5933311" cy="83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" name="TextBox 29"/>
          <p:cNvSpPr txBox="1"/>
          <p:nvPr/>
        </p:nvSpPr>
        <p:spPr>
          <a:xfrm>
            <a:off x="5847017" y="3413984"/>
            <a:ext cx="8904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Volumen 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Schale 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494364" y="3413984"/>
            <a:ext cx="104785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Temperatur 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Schale 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2613" y="4022725"/>
            <a:ext cx="649582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de-DE" sz="15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Vorher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5584" y="4556125"/>
            <a:ext cx="783640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de-DE" sz="1500">
                <a:solidFill>
                  <a:srgbClr val="000000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Nachher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31505" y="2980112"/>
            <a:ext cx="5896990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Temperatur des Föhns:</a:t>
            </a:r>
          </a:p>
        </p:txBody>
      </p:sp>
      <p:sp>
        <p:nvSpPr>
          <p:cNvPr id="34" name="AutoShape 34"/>
          <p:cNvSpPr/>
          <p:nvPr/>
        </p:nvSpPr>
        <p:spPr>
          <a:xfrm>
            <a:off x="3194625" y="3442560"/>
            <a:ext cx="0" cy="152314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5" name="AutoShape 35"/>
          <p:cNvSpPr/>
          <p:nvPr/>
        </p:nvSpPr>
        <p:spPr>
          <a:xfrm>
            <a:off x="4365775" y="3442559"/>
            <a:ext cx="23579" cy="149340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6" name="AutoShape 36"/>
          <p:cNvSpPr/>
          <p:nvPr/>
        </p:nvSpPr>
        <p:spPr>
          <a:xfrm>
            <a:off x="5689855" y="3442559"/>
            <a:ext cx="0" cy="1523141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17FD65CA-8DAE-01F9-C328-FC9B13937921}"/>
              </a:ext>
            </a:extLst>
          </p:cNvPr>
          <p:cNvSpPr txBox="1"/>
          <p:nvPr/>
        </p:nvSpPr>
        <p:spPr>
          <a:xfrm rot="-10800000">
            <a:off x="2114620" y="8449329"/>
            <a:ext cx="1548259" cy="32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de-DE" sz="900" dirty="0">
                <a:solidFill>
                  <a:srgbClr val="737373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Bewegung, Wärme,, beschleunigt</a:t>
            </a:r>
          </a:p>
        </p:txBody>
      </p:sp>
      <p:sp>
        <p:nvSpPr>
          <p:cNvPr id="38" name="AutoShape 23">
            <a:extLst>
              <a:ext uri="{FF2B5EF4-FFF2-40B4-BE49-F238E27FC236}">
                <a16:creationId xmlns:a16="http://schemas.microsoft.com/office/drawing/2014/main" id="{547EE831-F645-74EB-D7D2-95D61F48C027}"/>
              </a:ext>
            </a:extLst>
          </p:cNvPr>
          <p:cNvSpPr/>
          <p:nvPr/>
        </p:nvSpPr>
        <p:spPr>
          <a:xfrm flipV="1">
            <a:off x="831505" y="4965700"/>
            <a:ext cx="59333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D6FC677-30A4-695A-63A9-DBA60E9C498E}"/>
              </a:ext>
            </a:extLst>
          </p:cNvPr>
          <p:cNvSpPr txBox="1"/>
          <p:nvPr/>
        </p:nvSpPr>
        <p:spPr>
          <a:xfrm>
            <a:off x="286498" y="10375900"/>
            <a:ext cx="1358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CC BY-SA-NC 4.0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665" y="262061"/>
            <a:ext cx="7026299" cy="10112763"/>
            <a:chOff x="0" y="0"/>
            <a:chExt cx="2518067" cy="3624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8067" cy="3624186"/>
            </a:xfrm>
            <a:custGeom>
              <a:avLst/>
              <a:gdLst/>
              <a:ahLst/>
              <a:cxnLst/>
              <a:rect l="l" t="t" r="r" b="b"/>
              <a:pathLst>
                <a:path w="2518067" h="3624186">
                  <a:moveTo>
                    <a:pt x="0" y="0"/>
                  </a:moveTo>
                  <a:lnTo>
                    <a:pt x="2518067" y="0"/>
                  </a:lnTo>
                  <a:lnTo>
                    <a:pt x="2518067" y="3624186"/>
                  </a:lnTo>
                  <a:lnTo>
                    <a:pt x="0" y="3624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8067" cy="3652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833028" y="-1036881"/>
            <a:ext cx="7042686" cy="3872552"/>
          </a:xfrm>
          <a:custGeom>
            <a:avLst/>
            <a:gdLst/>
            <a:ahLst/>
            <a:cxnLst/>
            <a:rect l="l" t="t" r="r" b="b"/>
            <a:pathLst>
              <a:path w="7042686" h="3872552">
                <a:moveTo>
                  <a:pt x="0" y="0"/>
                </a:moveTo>
                <a:lnTo>
                  <a:pt x="7042686" y="0"/>
                </a:lnTo>
                <a:lnTo>
                  <a:pt x="7042686" y="3872552"/>
                </a:lnTo>
                <a:lnTo>
                  <a:pt x="0" y="3872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186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>
            <a:off x="756000" y="8150231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257665" y="303690"/>
            <a:ext cx="6048000" cy="87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3"/>
              </a:lnSpc>
            </a:pPr>
            <a:r>
              <a:rPr lang="de-DE" sz="330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VERDUNSTUNG IN </a:t>
            </a:r>
          </a:p>
          <a:p>
            <a:pPr algn="l">
              <a:lnSpc>
                <a:spcPts val="3333"/>
              </a:lnSpc>
            </a:pPr>
            <a:r>
              <a:rPr lang="de-DE" sz="330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VERSCHIEDENEN KLIMAZONEN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1505" y="1811180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Lückentext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1505" y="3898900"/>
            <a:ext cx="356261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Multiple-Choice-Frage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1505" y="6337300"/>
            <a:ext cx="271172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Alltagsfrage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1505" y="2202975"/>
            <a:ext cx="5896990" cy="146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5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In einer ________________________________   Umgebung kühlt sich die Luft ________________________________   ab als in einer _________________________. Die feinen Wassertropfen des Sprühnebels _________________________ und kühlen die Luft ab.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1505" y="4485038"/>
            <a:ext cx="5896990" cy="29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In welcher Umgebung setzt die Verdunstung ein?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1505" y="6870700"/>
            <a:ext cx="6123892" cy="60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Erkläre warum es im Sommer in der Nähe von Gewässern oder Erdböden kälter ist, als auf einem Betonplatz.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87352" y="214436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Station 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46389" y="4838583"/>
            <a:ext cx="3245074" cy="1193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In der feuchten Kammer.</a:t>
            </a:r>
          </a:p>
          <a:p>
            <a:pPr algn="l">
              <a:lnSpc>
                <a:spcPts val="3161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In der trockenen Kammer. </a:t>
            </a:r>
          </a:p>
          <a:p>
            <a:pPr algn="l">
              <a:lnSpc>
                <a:spcPts val="3161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In beiden.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48036" y="4908584"/>
            <a:ext cx="265568" cy="26556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48036" y="5288903"/>
            <a:ext cx="265568" cy="26556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48036" y="5735446"/>
            <a:ext cx="265568" cy="26556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5" name="AutoShape 25"/>
          <p:cNvSpPr/>
          <p:nvPr/>
        </p:nvSpPr>
        <p:spPr>
          <a:xfrm>
            <a:off x="756000" y="8636006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6" name="AutoShape 26"/>
          <p:cNvSpPr/>
          <p:nvPr/>
        </p:nvSpPr>
        <p:spPr>
          <a:xfrm>
            <a:off x="756000" y="9121781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7" name="AutoShape 27"/>
          <p:cNvSpPr/>
          <p:nvPr/>
        </p:nvSpPr>
        <p:spPr>
          <a:xfrm>
            <a:off x="756000" y="9607556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" name="AutoShape 28"/>
          <p:cNvSpPr/>
          <p:nvPr/>
        </p:nvSpPr>
        <p:spPr>
          <a:xfrm>
            <a:off x="756000" y="10093331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23B617ED-D7BB-A763-76C2-E07AF1516673}"/>
              </a:ext>
            </a:extLst>
          </p:cNvPr>
          <p:cNvSpPr txBox="1"/>
          <p:nvPr/>
        </p:nvSpPr>
        <p:spPr>
          <a:xfrm rot="-10800000">
            <a:off x="2458590" y="1892521"/>
            <a:ext cx="1548259" cy="32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de-DE" sz="900" dirty="0">
                <a:solidFill>
                  <a:srgbClr val="737373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trockenen, verdunsten, schneller, feuchten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1ACC0C4-6886-6D0B-4364-7632A55767D9}"/>
              </a:ext>
            </a:extLst>
          </p:cNvPr>
          <p:cNvSpPr txBox="1"/>
          <p:nvPr/>
        </p:nvSpPr>
        <p:spPr>
          <a:xfrm>
            <a:off x="286498" y="10375900"/>
            <a:ext cx="1358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CC BY-SA-NC 4.0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665" y="262061"/>
            <a:ext cx="7026299" cy="10112763"/>
            <a:chOff x="0" y="0"/>
            <a:chExt cx="2518067" cy="3624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8067" cy="3624186"/>
            </a:xfrm>
            <a:custGeom>
              <a:avLst/>
              <a:gdLst/>
              <a:ahLst/>
              <a:cxnLst/>
              <a:rect l="l" t="t" r="r" b="b"/>
              <a:pathLst>
                <a:path w="2518067" h="3624186">
                  <a:moveTo>
                    <a:pt x="0" y="0"/>
                  </a:moveTo>
                  <a:lnTo>
                    <a:pt x="2518067" y="0"/>
                  </a:lnTo>
                  <a:lnTo>
                    <a:pt x="2518067" y="3624186"/>
                  </a:lnTo>
                  <a:lnTo>
                    <a:pt x="0" y="3624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8067" cy="3652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720018" y="-1180276"/>
            <a:ext cx="7042686" cy="3872552"/>
          </a:xfrm>
          <a:custGeom>
            <a:avLst/>
            <a:gdLst/>
            <a:ahLst/>
            <a:cxnLst/>
            <a:rect l="l" t="t" r="r" b="b"/>
            <a:pathLst>
              <a:path w="7042686" h="3872552">
                <a:moveTo>
                  <a:pt x="0" y="0"/>
                </a:moveTo>
                <a:lnTo>
                  <a:pt x="7042686" y="0"/>
                </a:lnTo>
                <a:lnTo>
                  <a:pt x="7042686" y="3872552"/>
                </a:lnTo>
                <a:lnTo>
                  <a:pt x="0" y="3872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186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>
            <a:off x="822319" y="2791517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822319" y="3258242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AutoShape 8"/>
          <p:cNvSpPr/>
          <p:nvPr/>
        </p:nvSpPr>
        <p:spPr>
          <a:xfrm>
            <a:off x="831505" y="4976839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AutoShape 9"/>
          <p:cNvSpPr/>
          <p:nvPr/>
        </p:nvSpPr>
        <p:spPr>
          <a:xfrm>
            <a:off x="831505" y="7628885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419074" y="185861"/>
            <a:ext cx="6048000" cy="115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de-DE" sz="330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VERDUNSTUNG MIT NASSEN </a:t>
            </a:r>
          </a:p>
          <a:p>
            <a:pPr algn="l">
              <a:lnSpc>
                <a:spcPts val="4620"/>
              </a:lnSpc>
            </a:pPr>
            <a:r>
              <a:rPr lang="de-DE" sz="330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TÜCHERN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1505" y="1628515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Fragen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2319" y="6087914"/>
            <a:ext cx="271172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Alltagsfrage: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1505" y="8806033"/>
            <a:ext cx="271172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Lückentext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2319" y="2029835"/>
            <a:ext cx="5896990" cy="29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Beschreibe welcher Arm sich kühler anfühlt.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2319" y="6489234"/>
            <a:ext cx="5896990" cy="838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Erläutere, warum in heißen Ländern oft feuchte Tücher um den Hals getragen werden.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de-DE" sz="1300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(Tipp: Denke an den Effekt von Verdunstung.)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1505" y="9045429"/>
            <a:ext cx="6123892" cy="985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2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Schweiß auf der Haut ________________________   und entzieht der Haut ________________________ , um den Körper abzukühlen.</a:t>
            </a:r>
          </a:p>
        </p:txBody>
      </p:sp>
      <p:sp>
        <p:nvSpPr>
          <p:cNvPr id="17" name="AutoShape 17"/>
          <p:cNvSpPr/>
          <p:nvPr/>
        </p:nvSpPr>
        <p:spPr>
          <a:xfrm>
            <a:off x="831505" y="8114660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5988050" y="316230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Station 4a</a:t>
            </a:r>
          </a:p>
        </p:txBody>
      </p:sp>
      <p:sp>
        <p:nvSpPr>
          <p:cNvPr id="19" name="AutoShape 19"/>
          <p:cNvSpPr/>
          <p:nvPr/>
        </p:nvSpPr>
        <p:spPr>
          <a:xfrm>
            <a:off x="831505" y="8600435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Box 20"/>
          <p:cNvSpPr txBox="1"/>
          <p:nvPr/>
        </p:nvSpPr>
        <p:spPr>
          <a:xfrm>
            <a:off x="822319" y="4101205"/>
            <a:ext cx="5896990" cy="60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de-DE" sz="16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Erläutere den Zusammenhang zwischen der Verdunstungskühlung und deiner Beschreibung von oben.</a:t>
            </a:r>
          </a:p>
        </p:txBody>
      </p:sp>
      <p:sp>
        <p:nvSpPr>
          <p:cNvPr id="21" name="AutoShape 21"/>
          <p:cNvSpPr/>
          <p:nvPr/>
        </p:nvSpPr>
        <p:spPr>
          <a:xfrm>
            <a:off x="822319" y="3724967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2" name="AutoShape 22"/>
          <p:cNvSpPr/>
          <p:nvPr/>
        </p:nvSpPr>
        <p:spPr>
          <a:xfrm>
            <a:off x="831505" y="5443564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3" name="AutoShape 23"/>
          <p:cNvSpPr/>
          <p:nvPr/>
        </p:nvSpPr>
        <p:spPr>
          <a:xfrm>
            <a:off x="831505" y="5910289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D64FBDC7-6F78-90E1-8410-DD44468BAF62}"/>
              </a:ext>
            </a:extLst>
          </p:cNvPr>
          <p:cNvSpPr txBox="1"/>
          <p:nvPr/>
        </p:nvSpPr>
        <p:spPr>
          <a:xfrm rot="-10800000">
            <a:off x="1949450" y="8997041"/>
            <a:ext cx="1548259" cy="159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de-DE" sz="900" dirty="0">
                <a:solidFill>
                  <a:srgbClr val="737373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Wärme, kühlt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940A3A5-A657-B670-DF32-48FED1C9F35E}"/>
              </a:ext>
            </a:extLst>
          </p:cNvPr>
          <p:cNvSpPr txBox="1"/>
          <p:nvPr/>
        </p:nvSpPr>
        <p:spPr>
          <a:xfrm>
            <a:off x="286498" y="10375900"/>
            <a:ext cx="1358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CC BY-SA-NC 4.0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665" y="262061"/>
            <a:ext cx="7026299" cy="10112763"/>
            <a:chOff x="0" y="0"/>
            <a:chExt cx="2518067" cy="3624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8067" cy="3624186"/>
            </a:xfrm>
            <a:custGeom>
              <a:avLst/>
              <a:gdLst/>
              <a:ahLst/>
              <a:cxnLst/>
              <a:rect l="l" t="t" r="r" b="b"/>
              <a:pathLst>
                <a:path w="2518067" h="3624186">
                  <a:moveTo>
                    <a:pt x="0" y="0"/>
                  </a:moveTo>
                  <a:lnTo>
                    <a:pt x="2518067" y="0"/>
                  </a:lnTo>
                  <a:lnTo>
                    <a:pt x="2518067" y="3624186"/>
                  </a:lnTo>
                  <a:lnTo>
                    <a:pt x="0" y="3624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8067" cy="3652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55334" y="-731627"/>
            <a:ext cx="7042686" cy="3872552"/>
          </a:xfrm>
          <a:custGeom>
            <a:avLst/>
            <a:gdLst/>
            <a:ahLst/>
            <a:cxnLst/>
            <a:rect l="l" t="t" r="r" b="b"/>
            <a:pathLst>
              <a:path w="7042686" h="3872552">
                <a:moveTo>
                  <a:pt x="0" y="0"/>
                </a:moveTo>
                <a:lnTo>
                  <a:pt x="7042686" y="0"/>
                </a:lnTo>
                <a:lnTo>
                  <a:pt x="7042686" y="3872551"/>
                </a:lnTo>
                <a:lnTo>
                  <a:pt x="0" y="3872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186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>
            <a:off x="756000" y="8473363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7" name="AutoShape 7"/>
          <p:cNvSpPr/>
          <p:nvPr/>
        </p:nvSpPr>
        <p:spPr>
          <a:xfrm>
            <a:off x="746814" y="8987713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AutoShape 8"/>
          <p:cNvSpPr/>
          <p:nvPr/>
        </p:nvSpPr>
        <p:spPr>
          <a:xfrm>
            <a:off x="737628" y="9502063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9" name="Group 9"/>
          <p:cNvGrpSpPr/>
          <p:nvPr/>
        </p:nvGrpSpPr>
        <p:grpSpPr>
          <a:xfrm>
            <a:off x="669753" y="4852536"/>
            <a:ext cx="2268000" cy="587066"/>
            <a:chOff x="0" y="0"/>
            <a:chExt cx="812800" cy="2103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10391"/>
            </a:xfrm>
            <a:custGeom>
              <a:avLst/>
              <a:gdLst/>
              <a:ahLst/>
              <a:cxnLst/>
              <a:rect l="l" t="t" r="r" b="b"/>
              <a:pathLst>
                <a:path w="812800" h="210391">
                  <a:moveTo>
                    <a:pt x="105196" y="0"/>
                  </a:moveTo>
                  <a:lnTo>
                    <a:pt x="707604" y="0"/>
                  </a:lnTo>
                  <a:cubicBezTo>
                    <a:pt x="765702" y="0"/>
                    <a:pt x="812800" y="47098"/>
                    <a:pt x="812800" y="105196"/>
                  </a:cubicBezTo>
                  <a:lnTo>
                    <a:pt x="812800" y="105196"/>
                  </a:lnTo>
                  <a:cubicBezTo>
                    <a:pt x="812800" y="163294"/>
                    <a:pt x="765702" y="210391"/>
                    <a:pt x="707604" y="210391"/>
                  </a:cubicBezTo>
                  <a:lnTo>
                    <a:pt x="105196" y="210391"/>
                  </a:lnTo>
                  <a:cubicBezTo>
                    <a:pt x="47098" y="210391"/>
                    <a:pt x="0" y="163294"/>
                    <a:pt x="0" y="105196"/>
                  </a:cubicBezTo>
                  <a:lnTo>
                    <a:pt x="0" y="105196"/>
                  </a:lnTo>
                  <a:cubicBezTo>
                    <a:pt x="0" y="47098"/>
                    <a:pt x="47098" y="0"/>
                    <a:pt x="105196" y="0"/>
                  </a:cubicBezTo>
                  <a:close/>
                </a:path>
              </a:pathLst>
            </a:custGeom>
            <a:solidFill>
              <a:srgbClr val="A4BF8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238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de-DE" sz="1699" b="1">
                  <a:solidFill>
                    <a:srgbClr val="000000"/>
                  </a:solidFill>
                  <a:latin typeface="TT Rounds Neue Bold"/>
                  <a:ea typeface="TT Rounds Neue Bold"/>
                  <a:cs typeface="TT Rounds Neue Bold"/>
                  <a:sym typeface="TT Rounds Neue Bold"/>
                </a:rPr>
                <a:t>Schwitzen...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7665" y="185861"/>
            <a:ext cx="6048000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de-DE" sz="34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VERDUNSTUNG - </a:t>
            </a:r>
          </a:p>
          <a:p>
            <a:pPr algn="l">
              <a:lnSpc>
                <a:spcPts val="4899"/>
              </a:lnSpc>
            </a:pPr>
            <a:r>
              <a:rPr lang="de-DE" sz="34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WIND AUF DER HAUT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7491" y="2139971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Lückentext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9421" y="3802055"/>
            <a:ext cx="271172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Zuordnungsaufgabe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9753" y="6571488"/>
            <a:ext cx="4106903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Alltagsfrage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7628" y="2428073"/>
            <a:ext cx="5896990" cy="93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Wind beschleunigt die ________________________, weil er die Wasserteilchen auf der Haut ________________________________.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88050" y="316230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Station 4b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5217" y="6952488"/>
            <a:ext cx="5896990" cy="60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Erkläre warum sich ein nasser Körper kühler anfühlt, wenn Wind weht.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69753" y="5674034"/>
            <a:ext cx="2268000" cy="587066"/>
            <a:chOff x="0" y="0"/>
            <a:chExt cx="812800" cy="21039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210391"/>
            </a:xfrm>
            <a:custGeom>
              <a:avLst/>
              <a:gdLst/>
              <a:ahLst/>
              <a:cxnLst/>
              <a:rect l="l" t="t" r="r" b="b"/>
              <a:pathLst>
                <a:path w="812800" h="210391">
                  <a:moveTo>
                    <a:pt x="105196" y="0"/>
                  </a:moveTo>
                  <a:lnTo>
                    <a:pt x="707604" y="0"/>
                  </a:lnTo>
                  <a:cubicBezTo>
                    <a:pt x="765702" y="0"/>
                    <a:pt x="812800" y="47098"/>
                    <a:pt x="812800" y="105196"/>
                  </a:cubicBezTo>
                  <a:lnTo>
                    <a:pt x="812800" y="105196"/>
                  </a:lnTo>
                  <a:cubicBezTo>
                    <a:pt x="812800" y="163294"/>
                    <a:pt x="765702" y="210391"/>
                    <a:pt x="707604" y="210391"/>
                  </a:cubicBezTo>
                  <a:lnTo>
                    <a:pt x="105196" y="210391"/>
                  </a:lnTo>
                  <a:cubicBezTo>
                    <a:pt x="47098" y="210391"/>
                    <a:pt x="0" y="163294"/>
                    <a:pt x="0" y="105196"/>
                  </a:cubicBezTo>
                  <a:lnTo>
                    <a:pt x="0" y="105196"/>
                  </a:lnTo>
                  <a:cubicBezTo>
                    <a:pt x="0" y="47098"/>
                    <a:pt x="47098" y="0"/>
                    <a:pt x="105196" y="0"/>
                  </a:cubicBezTo>
                  <a:close/>
                </a:path>
              </a:pathLst>
            </a:custGeom>
            <a:solidFill>
              <a:srgbClr val="A4BF8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812800" cy="238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de-DE" sz="1699" b="1">
                  <a:solidFill>
                    <a:srgbClr val="000000"/>
                  </a:solidFill>
                  <a:latin typeface="TT Rounds Neue Bold"/>
                  <a:ea typeface="TT Rounds Neue Bold"/>
                  <a:cs typeface="TT Rounds Neue Bold"/>
                  <a:sym typeface="TT Rounds Neue Bold"/>
                </a:rPr>
                <a:t>Wind...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81452" y="5674034"/>
            <a:ext cx="3041230" cy="587066"/>
            <a:chOff x="0" y="0"/>
            <a:chExt cx="1089908" cy="21039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89908" cy="210391"/>
            </a:xfrm>
            <a:custGeom>
              <a:avLst/>
              <a:gdLst/>
              <a:ahLst/>
              <a:cxnLst/>
              <a:rect l="l" t="t" r="r" b="b"/>
              <a:pathLst>
                <a:path w="1089908" h="210391">
                  <a:moveTo>
                    <a:pt x="94189" y="0"/>
                  </a:moveTo>
                  <a:lnTo>
                    <a:pt x="995719" y="0"/>
                  </a:lnTo>
                  <a:cubicBezTo>
                    <a:pt x="1020699" y="0"/>
                    <a:pt x="1044657" y="9923"/>
                    <a:pt x="1062321" y="27587"/>
                  </a:cubicBezTo>
                  <a:cubicBezTo>
                    <a:pt x="1079984" y="45251"/>
                    <a:pt x="1089908" y="69209"/>
                    <a:pt x="1089908" y="94189"/>
                  </a:cubicBezTo>
                  <a:lnTo>
                    <a:pt x="1089908" y="116202"/>
                  </a:lnTo>
                  <a:cubicBezTo>
                    <a:pt x="1089908" y="141183"/>
                    <a:pt x="1079984" y="165140"/>
                    <a:pt x="1062321" y="182804"/>
                  </a:cubicBezTo>
                  <a:cubicBezTo>
                    <a:pt x="1044657" y="200468"/>
                    <a:pt x="1020699" y="210391"/>
                    <a:pt x="995719" y="210391"/>
                  </a:cubicBezTo>
                  <a:lnTo>
                    <a:pt x="94189" y="210391"/>
                  </a:lnTo>
                  <a:cubicBezTo>
                    <a:pt x="69209" y="210391"/>
                    <a:pt x="45251" y="200468"/>
                    <a:pt x="27587" y="182804"/>
                  </a:cubicBezTo>
                  <a:cubicBezTo>
                    <a:pt x="9923" y="165140"/>
                    <a:pt x="0" y="141183"/>
                    <a:pt x="0" y="116202"/>
                  </a:cubicBezTo>
                  <a:lnTo>
                    <a:pt x="0" y="94189"/>
                  </a:lnTo>
                  <a:cubicBezTo>
                    <a:pt x="0" y="69209"/>
                    <a:pt x="9923" y="45251"/>
                    <a:pt x="27587" y="27587"/>
                  </a:cubicBezTo>
                  <a:cubicBezTo>
                    <a:pt x="45251" y="9923"/>
                    <a:pt x="69209" y="0"/>
                    <a:pt x="94189" y="0"/>
                  </a:cubicBezTo>
                  <a:close/>
                </a:path>
              </a:pathLst>
            </a:custGeom>
            <a:solidFill>
              <a:srgbClr val="A4BF8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089908" cy="238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de-DE" sz="1699" b="1" dirty="0">
                  <a:solidFill>
                    <a:srgbClr val="000000"/>
                  </a:solidFill>
                  <a:latin typeface="TT Rounds Neue Bold"/>
                  <a:ea typeface="TT Rounds Neue Bold"/>
                  <a:cs typeface="TT Rounds Neue Bold"/>
                  <a:sym typeface="TT Rounds Neue Bold"/>
                </a:rPr>
                <a:t>...kühlt durch Verdunstung.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881452" y="4813300"/>
            <a:ext cx="3041230" cy="587066"/>
            <a:chOff x="0" y="0"/>
            <a:chExt cx="1089908" cy="21039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89908" cy="210391"/>
            </a:xfrm>
            <a:custGeom>
              <a:avLst/>
              <a:gdLst/>
              <a:ahLst/>
              <a:cxnLst/>
              <a:rect l="l" t="t" r="r" b="b"/>
              <a:pathLst>
                <a:path w="1089908" h="210391">
                  <a:moveTo>
                    <a:pt x="94189" y="0"/>
                  </a:moveTo>
                  <a:lnTo>
                    <a:pt x="995719" y="0"/>
                  </a:lnTo>
                  <a:cubicBezTo>
                    <a:pt x="1020699" y="0"/>
                    <a:pt x="1044657" y="9923"/>
                    <a:pt x="1062321" y="27587"/>
                  </a:cubicBezTo>
                  <a:cubicBezTo>
                    <a:pt x="1079984" y="45251"/>
                    <a:pt x="1089908" y="69209"/>
                    <a:pt x="1089908" y="94189"/>
                  </a:cubicBezTo>
                  <a:lnTo>
                    <a:pt x="1089908" y="116202"/>
                  </a:lnTo>
                  <a:cubicBezTo>
                    <a:pt x="1089908" y="141183"/>
                    <a:pt x="1079984" y="165140"/>
                    <a:pt x="1062321" y="182804"/>
                  </a:cubicBezTo>
                  <a:cubicBezTo>
                    <a:pt x="1044657" y="200468"/>
                    <a:pt x="1020699" y="210391"/>
                    <a:pt x="995719" y="210391"/>
                  </a:cubicBezTo>
                  <a:lnTo>
                    <a:pt x="94189" y="210391"/>
                  </a:lnTo>
                  <a:cubicBezTo>
                    <a:pt x="69209" y="210391"/>
                    <a:pt x="45251" y="200468"/>
                    <a:pt x="27587" y="182804"/>
                  </a:cubicBezTo>
                  <a:cubicBezTo>
                    <a:pt x="9923" y="165140"/>
                    <a:pt x="0" y="141183"/>
                    <a:pt x="0" y="116202"/>
                  </a:cubicBezTo>
                  <a:lnTo>
                    <a:pt x="0" y="94189"/>
                  </a:lnTo>
                  <a:cubicBezTo>
                    <a:pt x="0" y="69209"/>
                    <a:pt x="9923" y="45251"/>
                    <a:pt x="27587" y="27587"/>
                  </a:cubicBezTo>
                  <a:cubicBezTo>
                    <a:pt x="45251" y="9923"/>
                    <a:pt x="69209" y="0"/>
                    <a:pt x="94189" y="0"/>
                  </a:cubicBezTo>
                  <a:close/>
                </a:path>
              </a:pathLst>
            </a:custGeom>
            <a:solidFill>
              <a:srgbClr val="A4BF8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089908" cy="238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de-DE" sz="1699" b="1">
                  <a:solidFill>
                    <a:srgbClr val="000000"/>
                  </a:solidFill>
                  <a:latin typeface="TT Rounds Neue Bold"/>
                  <a:ea typeface="TT Rounds Neue Bold"/>
                  <a:cs typeface="TT Rounds Neue Bold"/>
                  <a:sym typeface="TT Rounds Neue Bold"/>
                </a:rPr>
                <a:t>...beschleunigt Verdunstung.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756000" y="4212265"/>
            <a:ext cx="5896990" cy="29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Verbinde die Satzanfänge mit den passenden Satzenden.</a:t>
            </a:r>
          </a:p>
        </p:txBody>
      </p:sp>
      <p:sp>
        <p:nvSpPr>
          <p:cNvPr id="35" name="AutoShape 35"/>
          <p:cNvSpPr/>
          <p:nvPr/>
        </p:nvSpPr>
        <p:spPr>
          <a:xfrm>
            <a:off x="737628" y="10016413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6" name="TextBox 22">
            <a:extLst>
              <a:ext uri="{FF2B5EF4-FFF2-40B4-BE49-F238E27FC236}">
                <a16:creationId xmlns:a16="http://schemas.microsoft.com/office/drawing/2014/main" id="{D4717EAB-16B7-E6D5-2991-B874D930B203}"/>
              </a:ext>
            </a:extLst>
          </p:cNvPr>
          <p:cNvSpPr txBox="1"/>
          <p:nvPr/>
        </p:nvSpPr>
        <p:spPr>
          <a:xfrm rot="-10800000">
            <a:off x="2137864" y="2211560"/>
            <a:ext cx="1548259" cy="32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de-DE" sz="900" dirty="0">
                <a:solidFill>
                  <a:srgbClr val="737373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schneller bewegt, Verdunstungskühlung</a:t>
            </a:r>
          </a:p>
        </p:txBody>
      </p:sp>
      <p:sp>
        <p:nvSpPr>
          <p:cNvPr id="37" name="AutoShape 6">
            <a:extLst>
              <a:ext uri="{FF2B5EF4-FFF2-40B4-BE49-F238E27FC236}">
                <a16:creationId xmlns:a16="http://schemas.microsoft.com/office/drawing/2014/main" id="{18CD83B6-1014-88C7-4EFE-7F62B704E711}"/>
              </a:ext>
            </a:extLst>
          </p:cNvPr>
          <p:cNvSpPr/>
          <p:nvPr/>
        </p:nvSpPr>
        <p:spPr>
          <a:xfrm>
            <a:off x="746814" y="7937500"/>
            <a:ext cx="604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0989334-17CC-92CD-C65C-A5EBF2463180}"/>
              </a:ext>
            </a:extLst>
          </p:cNvPr>
          <p:cNvSpPr txBox="1"/>
          <p:nvPr/>
        </p:nvSpPr>
        <p:spPr>
          <a:xfrm>
            <a:off x="286498" y="10375900"/>
            <a:ext cx="1358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CC BY-SA-NC 4.0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665" y="262061"/>
            <a:ext cx="7026299" cy="10112763"/>
            <a:chOff x="0" y="0"/>
            <a:chExt cx="2518067" cy="3624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8067" cy="3624186"/>
            </a:xfrm>
            <a:custGeom>
              <a:avLst/>
              <a:gdLst/>
              <a:ahLst/>
              <a:cxnLst/>
              <a:rect l="l" t="t" r="r" b="b"/>
              <a:pathLst>
                <a:path w="2518067" h="3624186">
                  <a:moveTo>
                    <a:pt x="0" y="0"/>
                  </a:moveTo>
                  <a:lnTo>
                    <a:pt x="2518067" y="0"/>
                  </a:lnTo>
                  <a:lnTo>
                    <a:pt x="2518067" y="3624186"/>
                  </a:lnTo>
                  <a:lnTo>
                    <a:pt x="0" y="3624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8067" cy="3652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848654" y="-541107"/>
            <a:ext cx="6843081" cy="3762795"/>
          </a:xfrm>
          <a:custGeom>
            <a:avLst/>
            <a:gdLst/>
            <a:ahLst/>
            <a:cxnLst/>
            <a:rect l="l" t="t" r="r" b="b"/>
            <a:pathLst>
              <a:path w="6843081" h="3762795">
                <a:moveTo>
                  <a:pt x="0" y="0"/>
                </a:moveTo>
                <a:lnTo>
                  <a:pt x="6843081" y="0"/>
                </a:lnTo>
                <a:lnTo>
                  <a:pt x="6843081" y="3762795"/>
                </a:lnTo>
                <a:lnTo>
                  <a:pt x="0" y="3762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1861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882650" y="6793228"/>
            <a:ext cx="250362" cy="25036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7891" tIns="47891" rIns="47891" bIns="47891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2650" y="7470943"/>
            <a:ext cx="250362" cy="25036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7891" tIns="47891" rIns="47891" bIns="47891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2650" y="7134856"/>
            <a:ext cx="250362" cy="25036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7891" tIns="47891" rIns="47891" bIns="47891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58008" y="2832100"/>
            <a:ext cx="6425613" cy="3108914"/>
          </a:xfrm>
          <a:custGeom>
            <a:avLst/>
            <a:gdLst/>
            <a:ahLst/>
            <a:cxnLst/>
            <a:rect l="l" t="t" r="r" b="b"/>
            <a:pathLst>
              <a:path w="6425613" h="3108914">
                <a:moveTo>
                  <a:pt x="0" y="0"/>
                </a:moveTo>
                <a:lnTo>
                  <a:pt x="6425613" y="0"/>
                </a:lnTo>
                <a:lnTo>
                  <a:pt x="6425613" y="3108914"/>
                </a:lnTo>
                <a:lnTo>
                  <a:pt x="0" y="3108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6905" b="-20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5994427" y="214436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Station 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8273" y="6056351"/>
            <a:ext cx="4388060" cy="3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de-DE" sz="2074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Multiple-Choice-Frage: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8320" y="6413500"/>
            <a:ext cx="6456530" cy="27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1"/>
              </a:lnSpc>
              <a:spcBef>
                <a:spcPct val="0"/>
              </a:spcBef>
            </a:pPr>
            <a:r>
              <a:rPr lang="de-DE" sz="15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Welche Flüssigkeit kühlt stärker?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9153" y="6718300"/>
            <a:ext cx="5389847" cy="1011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3"/>
              </a:lnSpc>
            </a:pPr>
            <a:r>
              <a:rPr lang="de-DE" sz="1553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Wasser</a:t>
            </a:r>
          </a:p>
          <a:p>
            <a:pPr algn="l">
              <a:lnSpc>
                <a:spcPts val="2703"/>
              </a:lnSpc>
            </a:pPr>
            <a:r>
              <a:rPr lang="de-DE" sz="1553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Aceton</a:t>
            </a:r>
          </a:p>
          <a:p>
            <a:pPr algn="l">
              <a:lnSpc>
                <a:spcPts val="2703"/>
              </a:lnSpc>
            </a:pPr>
            <a:r>
              <a:rPr lang="de-DE" sz="1553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Beide gleich stark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7665" y="185861"/>
            <a:ext cx="60480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de-DE" sz="330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VERDUNSTUNGSWÄRME VERSCHIEDENER FLÜSSIGKEITEN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4050" y="2146300"/>
            <a:ext cx="6189665" cy="3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de-DE" sz="2074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Temperatur-änderungen von Aceton und Wasser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8008" y="7930077"/>
            <a:ext cx="4388060" cy="3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de-DE" sz="2074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Lückentext:</a:t>
            </a:r>
          </a:p>
        </p:txBody>
      </p:sp>
      <p:sp>
        <p:nvSpPr>
          <p:cNvPr id="23" name="AutoShape 23"/>
          <p:cNvSpPr/>
          <p:nvPr/>
        </p:nvSpPr>
        <p:spPr>
          <a:xfrm flipH="1" flipV="1">
            <a:off x="721016" y="3050385"/>
            <a:ext cx="18131" cy="27900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24" name="AutoShape 24"/>
          <p:cNvSpPr/>
          <p:nvPr/>
        </p:nvSpPr>
        <p:spPr>
          <a:xfrm>
            <a:off x="723085" y="5840392"/>
            <a:ext cx="60809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Box 25"/>
          <p:cNvSpPr txBox="1"/>
          <p:nvPr/>
        </p:nvSpPr>
        <p:spPr>
          <a:xfrm>
            <a:off x="425450" y="8434728"/>
            <a:ext cx="6822662" cy="1941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21"/>
              </a:lnSpc>
            </a:pPr>
            <a:r>
              <a:rPr lang="de-DE" sz="13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Wasserteilchen haben starke “Klett-Hände” (sog. Wasserstoffbrückenbindungen).</a:t>
            </a:r>
          </a:p>
          <a:p>
            <a:pPr algn="l">
              <a:lnSpc>
                <a:spcPts val="1921"/>
              </a:lnSpc>
            </a:pPr>
            <a:r>
              <a:rPr lang="de-DE" sz="13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Darum _________________ sich die Wasserteilchen sehr ______________ fest.</a:t>
            </a:r>
          </a:p>
          <a:p>
            <a:pPr algn="l">
              <a:lnSpc>
                <a:spcPts val="1921"/>
              </a:lnSpc>
            </a:pPr>
            <a:r>
              <a:rPr lang="de-DE" sz="13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Ein Teilchen braucht deshalb viel _______________, um sich zu lösen.</a:t>
            </a:r>
          </a:p>
          <a:p>
            <a:pPr algn="l">
              <a:lnSpc>
                <a:spcPts val="1921"/>
              </a:lnSpc>
            </a:pPr>
            <a:endParaRPr lang="de-DE" sz="1372" dirty="0">
              <a:solidFill>
                <a:srgbClr val="383E48"/>
              </a:solidFill>
              <a:latin typeface="TT Rounds Neue"/>
              <a:ea typeface="TT Rounds Neue"/>
              <a:cs typeface="TT Rounds Neue"/>
              <a:sym typeface="TT Rounds Neue"/>
            </a:endParaRPr>
          </a:p>
          <a:p>
            <a:pPr algn="l">
              <a:lnSpc>
                <a:spcPts val="1921"/>
              </a:lnSpc>
            </a:pPr>
            <a:r>
              <a:rPr lang="de-DE" sz="13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Aceton-Teilchen haben nur kleine “Klett-Hände” (keine Wasserstoffbrückenbindungen).</a:t>
            </a:r>
          </a:p>
          <a:p>
            <a:pPr algn="l">
              <a:lnSpc>
                <a:spcPts val="1921"/>
              </a:lnSpc>
            </a:pPr>
            <a:r>
              <a:rPr lang="de-DE" sz="13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Darum _______________ sie sich nur _______________ fest.</a:t>
            </a:r>
          </a:p>
          <a:p>
            <a:pPr algn="l">
              <a:lnSpc>
                <a:spcPts val="1921"/>
              </a:lnSpc>
            </a:pPr>
            <a:r>
              <a:rPr lang="de-DE" sz="13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Schon bei wenig ______________ kann sich ein Teilchen lösen – Aceton ist also flüchtig.</a:t>
            </a:r>
          </a:p>
          <a:p>
            <a:pPr algn="l">
              <a:lnSpc>
                <a:spcPts val="1921"/>
              </a:lnSpc>
              <a:spcBef>
                <a:spcPct val="0"/>
              </a:spcBef>
            </a:pPr>
            <a:endParaRPr lang="de-DE" sz="1372" dirty="0">
              <a:solidFill>
                <a:srgbClr val="383E48"/>
              </a:solidFill>
              <a:latin typeface="TT Rounds Neue"/>
              <a:ea typeface="TT Rounds Neue"/>
              <a:cs typeface="TT Rounds Neue"/>
              <a:sym typeface="TT Rounds Neue"/>
            </a:endParaRPr>
          </a:p>
        </p:txBody>
      </p:sp>
      <p:sp>
        <p:nvSpPr>
          <p:cNvPr id="26" name="TextBox 26"/>
          <p:cNvSpPr txBox="1"/>
          <p:nvPr/>
        </p:nvSpPr>
        <p:spPr>
          <a:xfrm rot="-10800000">
            <a:off x="-955334" y="8054229"/>
            <a:ext cx="5102089" cy="13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5"/>
              </a:lnSpc>
              <a:spcBef>
                <a:spcPct val="0"/>
              </a:spcBef>
            </a:pPr>
            <a:r>
              <a:rPr lang="de-DE" sz="768" dirty="0">
                <a:solidFill>
                  <a:srgbClr val="737373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halten, halten, Energie, Energie, stark , schwach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D9E2529D-6587-416B-4235-A6C507ADD16F}"/>
              </a:ext>
            </a:extLst>
          </p:cNvPr>
          <p:cNvSpPr txBox="1"/>
          <p:nvPr/>
        </p:nvSpPr>
        <p:spPr>
          <a:xfrm>
            <a:off x="614335" y="2527300"/>
            <a:ext cx="6456530" cy="27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1"/>
              </a:lnSpc>
              <a:spcBef>
                <a:spcPct val="0"/>
              </a:spcBef>
            </a:pPr>
            <a:r>
              <a:rPr lang="de-DE" sz="15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Skizziere die beiden Graphen mit unterschiedlichen Farben.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FC0EC5-01AA-B979-A8F4-5349D40BF995}"/>
              </a:ext>
            </a:extLst>
          </p:cNvPr>
          <p:cNvSpPr txBox="1"/>
          <p:nvPr/>
        </p:nvSpPr>
        <p:spPr>
          <a:xfrm>
            <a:off x="286498" y="10375900"/>
            <a:ext cx="1358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CC BY-SA-NC 4.0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665" y="241300"/>
            <a:ext cx="7026299" cy="10112763"/>
            <a:chOff x="0" y="0"/>
            <a:chExt cx="2518067" cy="3624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8067" cy="3624186"/>
            </a:xfrm>
            <a:custGeom>
              <a:avLst/>
              <a:gdLst/>
              <a:ahLst/>
              <a:cxnLst/>
              <a:rect l="l" t="t" r="r" b="b"/>
              <a:pathLst>
                <a:path w="2518067" h="3624186">
                  <a:moveTo>
                    <a:pt x="0" y="0"/>
                  </a:moveTo>
                  <a:lnTo>
                    <a:pt x="2518067" y="0"/>
                  </a:lnTo>
                  <a:lnTo>
                    <a:pt x="2518067" y="3624186"/>
                  </a:lnTo>
                  <a:lnTo>
                    <a:pt x="0" y="3624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8067" cy="3652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897723" y="-900013"/>
            <a:ext cx="6843081" cy="3762795"/>
          </a:xfrm>
          <a:custGeom>
            <a:avLst/>
            <a:gdLst/>
            <a:ahLst/>
            <a:cxnLst/>
            <a:rect l="l" t="t" r="r" b="b"/>
            <a:pathLst>
              <a:path w="6843081" h="3762795">
                <a:moveTo>
                  <a:pt x="0" y="0"/>
                </a:moveTo>
                <a:lnTo>
                  <a:pt x="6843081" y="0"/>
                </a:lnTo>
                <a:lnTo>
                  <a:pt x="6843081" y="3762796"/>
                </a:lnTo>
                <a:lnTo>
                  <a:pt x="0" y="3762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186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5887747" y="214436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Station 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0827" y="8047308"/>
            <a:ext cx="2329686" cy="1792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62"/>
              </a:lnSpc>
            </a:pPr>
            <a:r>
              <a:rPr lang="de-DE" sz="1702" b="1" dirty="0">
                <a:solidFill>
                  <a:srgbClr val="383E48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Begriffe</a:t>
            </a:r>
          </a:p>
          <a:p>
            <a:pPr algn="l">
              <a:lnSpc>
                <a:spcPts val="2788"/>
              </a:lnSpc>
            </a:pPr>
            <a:r>
              <a:rPr lang="de-DE" sz="160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A) Verdunstungskühlung</a:t>
            </a:r>
          </a:p>
          <a:p>
            <a:pPr algn="l">
              <a:lnSpc>
                <a:spcPts val="2788"/>
              </a:lnSpc>
            </a:pPr>
            <a:r>
              <a:rPr lang="de-DE" sz="160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B) Salz im Wasser</a:t>
            </a:r>
          </a:p>
          <a:p>
            <a:pPr algn="l">
              <a:lnSpc>
                <a:spcPts val="2788"/>
              </a:lnSpc>
            </a:pPr>
            <a:r>
              <a:rPr lang="de-DE" sz="160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C) Salz im Winter</a:t>
            </a:r>
          </a:p>
          <a:p>
            <a:pPr algn="l">
              <a:lnSpc>
                <a:spcPts val="2788"/>
              </a:lnSpc>
            </a:pPr>
            <a:endParaRPr lang="de-DE" sz="1602" dirty="0">
              <a:solidFill>
                <a:srgbClr val="383E48"/>
              </a:solidFill>
              <a:latin typeface="TT Rounds Neue"/>
              <a:ea typeface="TT Rounds Neue"/>
              <a:cs typeface="TT Rounds Neue"/>
              <a:sym typeface="TT Rounds Neu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2447" y="4905457"/>
            <a:ext cx="4388060" cy="3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de-DE" sz="2074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Multiple-Choice-Frage: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01650" y="5687991"/>
            <a:ext cx="231027" cy="250362"/>
            <a:chOff x="0" y="0"/>
            <a:chExt cx="750027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0027" cy="812800"/>
            </a:xfrm>
            <a:custGeom>
              <a:avLst/>
              <a:gdLst/>
              <a:ahLst/>
              <a:cxnLst/>
              <a:rect l="l" t="t" r="r" b="b"/>
              <a:pathLst>
                <a:path w="750027" h="812800">
                  <a:moveTo>
                    <a:pt x="375014" y="0"/>
                  </a:moveTo>
                  <a:cubicBezTo>
                    <a:pt x="167899" y="0"/>
                    <a:pt x="0" y="181951"/>
                    <a:pt x="0" y="406400"/>
                  </a:cubicBezTo>
                  <a:cubicBezTo>
                    <a:pt x="0" y="630849"/>
                    <a:pt x="167899" y="812800"/>
                    <a:pt x="375014" y="812800"/>
                  </a:cubicBezTo>
                  <a:cubicBezTo>
                    <a:pt x="582128" y="812800"/>
                    <a:pt x="750027" y="630849"/>
                    <a:pt x="750027" y="406400"/>
                  </a:cubicBezTo>
                  <a:cubicBezTo>
                    <a:pt x="750027" y="181951"/>
                    <a:pt x="582128" y="0"/>
                    <a:pt x="3750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0315" y="47625"/>
              <a:ext cx="609397" cy="688975"/>
            </a:xfrm>
            <a:prstGeom prst="rect">
              <a:avLst/>
            </a:prstGeom>
          </p:spPr>
          <p:txBody>
            <a:bodyPr lIns="47891" tIns="47891" rIns="47891" bIns="47891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50788" y="5263465"/>
            <a:ext cx="5957890" cy="27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1"/>
              </a:lnSpc>
              <a:spcBef>
                <a:spcPct val="0"/>
              </a:spcBef>
            </a:pPr>
            <a:r>
              <a:rPr lang="de-DE" sz="15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Wie verändert sich die Temperatur in den Gläsern?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01650" y="6047229"/>
            <a:ext cx="231027" cy="250362"/>
            <a:chOff x="0" y="0"/>
            <a:chExt cx="750027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50027" cy="812800"/>
            </a:xfrm>
            <a:custGeom>
              <a:avLst/>
              <a:gdLst/>
              <a:ahLst/>
              <a:cxnLst/>
              <a:rect l="l" t="t" r="r" b="b"/>
              <a:pathLst>
                <a:path w="750027" h="812800">
                  <a:moveTo>
                    <a:pt x="375014" y="0"/>
                  </a:moveTo>
                  <a:cubicBezTo>
                    <a:pt x="167899" y="0"/>
                    <a:pt x="0" y="181951"/>
                    <a:pt x="0" y="406400"/>
                  </a:cubicBezTo>
                  <a:cubicBezTo>
                    <a:pt x="0" y="630849"/>
                    <a:pt x="167899" y="812800"/>
                    <a:pt x="375014" y="812800"/>
                  </a:cubicBezTo>
                  <a:cubicBezTo>
                    <a:pt x="582128" y="812800"/>
                    <a:pt x="750027" y="630849"/>
                    <a:pt x="750027" y="406400"/>
                  </a:cubicBezTo>
                  <a:cubicBezTo>
                    <a:pt x="750027" y="181951"/>
                    <a:pt x="582128" y="0"/>
                    <a:pt x="3750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0315" y="47625"/>
              <a:ext cx="609397" cy="688975"/>
            </a:xfrm>
            <a:prstGeom prst="rect">
              <a:avLst/>
            </a:prstGeom>
          </p:spPr>
          <p:txBody>
            <a:bodyPr lIns="47891" tIns="47891" rIns="47891" bIns="47891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60570" y="5630156"/>
            <a:ext cx="5798277" cy="1011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3"/>
              </a:lnSpc>
            </a:pPr>
            <a:r>
              <a:rPr lang="de-DE" sz="1553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Das Becherglas mit Salzwasser kühlt schneller ab als das andere.</a:t>
            </a:r>
          </a:p>
          <a:p>
            <a:pPr algn="l">
              <a:lnSpc>
                <a:spcPts val="2703"/>
              </a:lnSpc>
            </a:pPr>
            <a:r>
              <a:rPr lang="de-DE" sz="1553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Das Becherglas mit Salzwasser kühlt langsamer ab als das andere.</a:t>
            </a:r>
          </a:p>
          <a:p>
            <a:pPr algn="l">
              <a:lnSpc>
                <a:spcPts val="2703"/>
              </a:lnSpc>
            </a:pPr>
            <a:r>
              <a:rPr lang="de-DE" sz="1553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Beide Bechergläser kühlen gleich schnell ab.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01650" y="6391738"/>
            <a:ext cx="231027" cy="250362"/>
            <a:chOff x="0" y="0"/>
            <a:chExt cx="750027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50027" cy="812800"/>
            </a:xfrm>
            <a:custGeom>
              <a:avLst/>
              <a:gdLst/>
              <a:ahLst/>
              <a:cxnLst/>
              <a:rect l="l" t="t" r="r" b="b"/>
              <a:pathLst>
                <a:path w="750027" h="812800">
                  <a:moveTo>
                    <a:pt x="375014" y="0"/>
                  </a:moveTo>
                  <a:cubicBezTo>
                    <a:pt x="167899" y="0"/>
                    <a:pt x="0" y="181951"/>
                    <a:pt x="0" y="406400"/>
                  </a:cubicBezTo>
                  <a:cubicBezTo>
                    <a:pt x="0" y="630849"/>
                    <a:pt x="167899" y="812800"/>
                    <a:pt x="375014" y="812800"/>
                  </a:cubicBezTo>
                  <a:cubicBezTo>
                    <a:pt x="582128" y="812800"/>
                    <a:pt x="750027" y="630849"/>
                    <a:pt x="750027" y="406400"/>
                  </a:cubicBezTo>
                  <a:cubicBezTo>
                    <a:pt x="750027" y="181951"/>
                    <a:pt x="582128" y="0"/>
                    <a:pt x="3750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0315" y="47625"/>
              <a:ext cx="609397" cy="688975"/>
            </a:xfrm>
            <a:prstGeom prst="rect">
              <a:avLst/>
            </a:prstGeom>
          </p:spPr>
          <p:txBody>
            <a:bodyPr lIns="47891" tIns="47891" rIns="47891" bIns="47891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397250" y="7621172"/>
            <a:ext cx="3763022" cy="2754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23"/>
              </a:lnSpc>
            </a:pPr>
            <a:r>
              <a:rPr lang="de-DE" sz="1602" b="1" dirty="0">
                <a:solidFill>
                  <a:srgbClr val="383E48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Erklärungen</a:t>
            </a:r>
          </a:p>
          <a:p>
            <a:pPr algn="l">
              <a:lnSpc>
                <a:spcPts val="2323"/>
              </a:lnSpc>
            </a:pPr>
            <a:r>
              <a:rPr lang="de-DE" sz="160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1) Wenn Flüssigkeit in den gasförmigen Zustand übergeht und dabei der Umgebung Wärme entzogen wird.</a:t>
            </a:r>
          </a:p>
          <a:p>
            <a:pPr algn="l">
              <a:lnSpc>
                <a:spcPts val="2323"/>
              </a:lnSpc>
            </a:pPr>
            <a:r>
              <a:rPr lang="de-DE" sz="160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2) sorgt daher andersherum dafür, dass Eis schneller taut, weil es die Erwärmung beschleunigt.</a:t>
            </a:r>
          </a:p>
          <a:p>
            <a:pPr algn="l">
              <a:lnSpc>
                <a:spcPts val="2788"/>
              </a:lnSpc>
            </a:pPr>
            <a:r>
              <a:rPr lang="de-DE" sz="160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3) lässt das Wasser langsamer verdunsten und damit weniger abkühlen.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2447" y="6870700"/>
            <a:ext cx="271172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Zuordnungsaufgabe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7665" y="185861"/>
            <a:ext cx="5552211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de-DE" sz="330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EFFEKT VON SALZ AUF VERDUNSTUNGSKÜHLUNG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2447" y="7251700"/>
            <a:ext cx="5896990" cy="29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de-DE" sz="1699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Verbinde die Begriffe mit den passenden Erklärungen.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1636" y="1829014"/>
            <a:ext cx="4388060" cy="3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de-DE" sz="2074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Fülle die folgende Tabelle aus.</a:t>
            </a:r>
          </a:p>
        </p:txBody>
      </p:sp>
      <p:sp>
        <p:nvSpPr>
          <p:cNvPr id="25" name="Freeform 25"/>
          <p:cNvSpPr/>
          <p:nvPr/>
        </p:nvSpPr>
        <p:spPr>
          <a:xfrm>
            <a:off x="666302" y="2344522"/>
            <a:ext cx="6112718" cy="2145381"/>
          </a:xfrm>
          <a:custGeom>
            <a:avLst/>
            <a:gdLst/>
            <a:ahLst/>
            <a:cxnLst/>
            <a:rect l="l" t="t" r="r" b="b"/>
            <a:pathLst>
              <a:path w="6112718" h="2145381">
                <a:moveTo>
                  <a:pt x="0" y="0"/>
                </a:moveTo>
                <a:lnTo>
                  <a:pt x="6112718" y="0"/>
                </a:lnTo>
                <a:lnTo>
                  <a:pt x="6112718" y="2145381"/>
                </a:lnTo>
                <a:lnTo>
                  <a:pt x="0" y="21453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AutoShape 26"/>
          <p:cNvSpPr/>
          <p:nvPr/>
        </p:nvSpPr>
        <p:spPr>
          <a:xfrm>
            <a:off x="2519055" y="2327280"/>
            <a:ext cx="4762" cy="224704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7" name="AutoShape 27"/>
          <p:cNvSpPr/>
          <p:nvPr/>
        </p:nvSpPr>
        <p:spPr>
          <a:xfrm>
            <a:off x="4735397" y="2327291"/>
            <a:ext cx="4762" cy="224704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" name="AutoShape 28"/>
          <p:cNvSpPr/>
          <p:nvPr/>
        </p:nvSpPr>
        <p:spPr>
          <a:xfrm flipV="1">
            <a:off x="702981" y="2662494"/>
            <a:ext cx="595586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" name="AutoShape 29"/>
          <p:cNvSpPr/>
          <p:nvPr/>
        </p:nvSpPr>
        <p:spPr>
          <a:xfrm flipV="1">
            <a:off x="702981" y="3035675"/>
            <a:ext cx="595586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0" name="AutoShape 30"/>
          <p:cNvSpPr/>
          <p:nvPr/>
        </p:nvSpPr>
        <p:spPr>
          <a:xfrm flipV="1">
            <a:off x="702981" y="3407150"/>
            <a:ext cx="595586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" name="AutoShape 31"/>
          <p:cNvSpPr/>
          <p:nvPr/>
        </p:nvSpPr>
        <p:spPr>
          <a:xfrm flipV="1">
            <a:off x="702981" y="3778625"/>
            <a:ext cx="595586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" name="AutoShape 32"/>
          <p:cNvSpPr/>
          <p:nvPr/>
        </p:nvSpPr>
        <p:spPr>
          <a:xfrm flipV="1">
            <a:off x="702981" y="4150100"/>
            <a:ext cx="595586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FE551AE-DDF8-32D9-26C1-03143D2228F3}"/>
              </a:ext>
            </a:extLst>
          </p:cNvPr>
          <p:cNvSpPr txBox="1"/>
          <p:nvPr/>
        </p:nvSpPr>
        <p:spPr>
          <a:xfrm>
            <a:off x="2880512" y="2310368"/>
            <a:ext cx="1126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383E48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T</a:t>
            </a:r>
            <a:endParaRPr lang="de-DE" sz="16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461D127-57B8-31C6-876D-D076335D0293}"/>
              </a:ext>
            </a:extLst>
          </p:cNvPr>
          <p:cNvSpPr txBox="1"/>
          <p:nvPr/>
        </p:nvSpPr>
        <p:spPr>
          <a:xfrm>
            <a:off x="4840844" y="2311982"/>
            <a:ext cx="1126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383E48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T</a:t>
            </a:r>
            <a:endParaRPr lang="de-DE" sz="16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C2BF919-8112-F141-FC16-FFF517E20F10}"/>
              </a:ext>
            </a:extLst>
          </p:cNvPr>
          <p:cNvSpPr txBox="1"/>
          <p:nvPr/>
        </p:nvSpPr>
        <p:spPr>
          <a:xfrm>
            <a:off x="286498" y="10375900"/>
            <a:ext cx="1358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CC BY-SA-NC 4.0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665" y="262061"/>
            <a:ext cx="7026299" cy="10112763"/>
            <a:chOff x="0" y="0"/>
            <a:chExt cx="2518067" cy="3624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8067" cy="3624186"/>
            </a:xfrm>
            <a:custGeom>
              <a:avLst/>
              <a:gdLst/>
              <a:ahLst/>
              <a:cxnLst/>
              <a:rect l="l" t="t" r="r" b="b"/>
              <a:pathLst>
                <a:path w="2518067" h="3624186">
                  <a:moveTo>
                    <a:pt x="0" y="0"/>
                  </a:moveTo>
                  <a:lnTo>
                    <a:pt x="2518067" y="0"/>
                  </a:lnTo>
                  <a:lnTo>
                    <a:pt x="2518067" y="3624186"/>
                  </a:lnTo>
                  <a:lnTo>
                    <a:pt x="0" y="3624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8067" cy="3652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703082" y="-777351"/>
            <a:ext cx="6843081" cy="3762795"/>
          </a:xfrm>
          <a:custGeom>
            <a:avLst/>
            <a:gdLst/>
            <a:ahLst/>
            <a:cxnLst/>
            <a:rect l="l" t="t" r="r" b="b"/>
            <a:pathLst>
              <a:path w="6843081" h="3762795">
                <a:moveTo>
                  <a:pt x="0" y="0"/>
                </a:moveTo>
                <a:lnTo>
                  <a:pt x="6843081" y="0"/>
                </a:lnTo>
                <a:lnTo>
                  <a:pt x="6843081" y="3762795"/>
                </a:lnTo>
                <a:lnTo>
                  <a:pt x="0" y="3762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186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>
            <a:off x="774316" y="9309100"/>
            <a:ext cx="602968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765158" y="9766300"/>
            <a:ext cx="602968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AutoShape 8"/>
          <p:cNvSpPr/>
          <p:nvPr/>
        </p:nvSpPr>
        <p:spPr>
          <a:xfrm>
            <a:off x="756000" y="10179116"/>
            <a:ext cx="602968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546935" y="5273717"/>
            <a:ext cx="4388060" cy="3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de-DE" sz="2074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Richtig oder Falsch?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1870" y="5674875"/>
            <a:ext cx="5669633" cy="55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1"/>
              </a:lnSpc>
            </a:pPr>
            <a:r>
              <a:rPr lang="de-DE" sz="1572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Lies die Aussagen und entscheide, ob sie richtig oder falsch </a:t>
            </a:r>
          </a:p>
          <a:p>
            <a:pPr algn="l">
              <a:lnSpc>
                <a:spcPts val="2201"/>
              </a:lnSpc>
              <a:spcBef>
                <a:spcPct val="0"/>
              </a:spcBef>
            </a:pPr>
            <a:r>
              <a:rPr lang="de-DE" sz="1572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sind:   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151660" y="6288850"/>
            <a:ext cx="811083" cy="1338584"/>
            <a:chOff x="0" y="0"/>
            <a:chExt cx="1081444" cy="17847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2218" cy="373588"/>
            </a:xfrm>
            <a:custGeom>
              <a:avLst/>
              <a:gdLst/>
              <a:ahLst/>
              <a:cxnLst/>
              <a:rect l="l" t="t" r="r" b="b"/>
              <a:pathLst>
                <a:path w="392218" h="373588">
                  <a:moveTo>
                    <a:pt x="0" y="0"/>
                  </a:moveTo>
                  <a:lnTo>
                    <a:pt x="392218" y="0"/>
                  </a:lnTo>
                  <a:lnTo>
                    <a:pt x="392218" y="373588"/>
                  </a:lnTo>
                  <a:lnTo>
                    <a:pt x="0" y="37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38238" y="0"/>
              <a:ext cx="392218" cy="373588"/>
            </a:xfrm>
            <a:custGeom>
              <a:avLst/>
              <a:gdLst/>
              <a:ahLst/>
              <a:cxnLst/>
              <a:rect l="l" t="t" r="r" b="b"/>
              <a:pathLst>
                <a:path w="392218" h="373588">
                  <a:moveTo>
                    <a:pt x="0" y="0"/>
                  </a:moveTo>
                  <a:lnTo>
                    <a:pt x="392218" y="0"/>
                  </a:lnTo>
                  <a:lnTo>
                    <a:pt x="392218" y="373588"/>
                  </a:lnTo>
                  <a:lnTo>
                    <a:pt x="0" y="37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428094"/>
              <a:ext cx="392218" cy="373588"/>
            </a:xfrm>
            <a:custGeom>
              <a:avLst/>
              <a:gdLst/>
              <a:ahLst/>
              <a:cxnLst/>
              <a:rect l="l" t="t" r="r" b="b"/>
              <a:pathLst>
                <a:path w="392218" h="373588">
                  <a:moveTo>
                    <a:pt x="0" y="0"/>
                  </a:moveTo>
                  <a:lnTo>
                    <a:pt x="392218" y="0"/>
                  </a:lnTo>
                  <a:lnTo>
                    <a:pt x="392218" y="373587"/>
                  </a:lnTo>
                  <a:lnTo>
                    <a:pt x="0" y="37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892715"/>
              <a:ext cx="392218" cy="373588"/>
            </a:xfrm>
            <a:custGeom>
              <a:avLst/>
              <a:gdLst/>
              <a:ahLst/>
              <a:cxnLst/>
              <a:rect l="l" t="t" r="r" b="b"/>
              <a:pathLst>
                <a:path w="392218" h="373588">
                  <a:moveTo>
                    <a:pt x="0" y="0"/>
                  </a:moveTo>
                  <a:lnTo>
                    <a:pt x="392218" y="0"/>
                  </a:lnTo>
                  <a:lnTo>
                    <a:pt x="392218" y="373588"/>
                  </a:lnTo>
                  <a:lnTo>
                    <a:pt x="0" y="37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411192"/>
              <a:ext cx="392218" cy="373588"/>
            </a:xfrm>
            <a:custGeom>
              <a:avLst/>
              <a:gdLst/>
              <a:ahLst/>
              <a:cxnLst/>
              <a:rect l="l" t="t" r="r" b="b"/>
              <a:pathLst>
                <a:path w="392218" h="373588">
                  <a:moveTo>
                    <a:pt x="0" y="0"/>
                  </a:moveTo>
                  <a:lnTo>
                    <a:pt x="392218" y="0"/>
                  </a:lnTo>
                  <a:lnTo>
                    <a:pt x="392218" y="373587"/>
                  </a:lnTo>
                  <a:lnTo>
                    <a:pt x="0" y="37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89226" y="449788"/>
              <a:ext cx="392218" cy="373588"/>
            </a:xfrm>
            <a:custGeom>
              <a:avLst/>
              <a:gdLst/>
              <a:ahLst/>
              <a:cxnLst/>
              <a:rect l="l" t="t" r="r" b="b"/>
              <a:pathLst>
                <a:path w="392218" h="373588">
                  <a:moveTo>
                    <a:pt x="0" y="0"/>
                  </a:moveTo>
                  <a:lnTo>
                    <a:pt x="392218" y="0"/>
                  </a:lnTo>
                  <a:lnTo>
                    <a:pt x="392218" y="373587"/>
                  </a:lnTo>
                  <a:lnTo>
                    <a:pt x="0" y="37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89226" y="930490"/>
              <a:ext cx="392218" cy="373588"/>
            </a:xfrm>
            <a:custGeom>
              <a:avLst/>
              <a:gdLst/>
              <a:ahLst/>
              <a:cxnLst/>
              <a:rect l="l" t="t" r="r" b="b"/>
              <a:pathLst>
                <a:path w="392218" h="373588">
                  <a:moveTo>
                    <a:pt x="0" y="0"/>
                  </a:moveTo>
                  <a:lnTo>
                    <a:pt x="392218" y="0"/>
                  </a:lnTo>
                  <a:lnTo>
                    <a:pt x="392218" y="373587"/>
                  </a:lnTo>
                  <a:lnTo>
                    <a:pt x="0" y="37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89226" y="1411192"/>
              <a:ext cx="392218" cy="373588"/>
            </a:xfrm>
            <a:custGeom>
              <a:avLst/>
              <a:gdLst/>
              <a:ahLst/>
              <a:cxnLst/>
              <a:rect l="l" t="t" r="r" b="b"/>
              <a:pathLst>
                <a:path w="392218" h="373588">
                  <a:moveTo>
                    <a:pt x="0" y="0"/>
                  </a:moveTo>
                  <a:lnTo>
                    <a:pt x="392218" y="0"/>
                  </a:lnTo>
                  <a:lnTo>
                    <a:pt x="392218" y="373587"/>
                  </a:lnTo>
                  <a:lnTo>
                    <a:pt x="0" y="37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" name="Freeform 20"/>
          <p:cNvSpPr/>
          <p:nvPr/>
        </p:nvSpPr>
        <p:spPr>
          <a:xfrm>
            <a:off x="6139999" y="5903315"/>
            <a:ext cx="317485" cy="255576"/>
          </a:xfrm>
          <a:custGeom>
            <a:avLst/>
            <a:gdLst/>
            <a:ahLst/>
            <a:cxnLst/>
            <a:rect l="l" t="t" r="r" b="b"/>
            <a:pathLst>
              <a:path w="317485" h="255576">
                <a:moveTo>
                  <a:pt x="0" y="0"/>
                </a:moveTo>
                <a:lnTo>
                  <a:pt x="317485" y="0"/>
                </a:lnTo>
                <a:lnTo>
                  <a:pt x="317485" y="255575"/>
                </a:lnTo>
                <a:lnTo>
                  <a:pt x="0" y="255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6701368" y="5859556"/>
            <a:ext cx="228586" cy="343093"/>
          </a:xfrm>
          <a:custGeom>
            <a:avLst/>
            <a:gdLst/>
            <a:ahLst/>
            <a:cxnLst/>
            <a:rect l="l" t="t" r="r" b="b"/>
            <a:pathLst>
              <a:path w="228586" h="343093">
                <a:moveTo>
                  <a:pt x="0" y="0"/>
                </a:moveTo>
                <a:lnTo>
                  <a:pt x="228586" y="0"/>
                </a:lnTo>
                <a:lnTo>
                  <a:pt x="228586" y="343093"/>
                </a:lnTo>
                <a:lnTo>
                  <a:pt x="0" y="3430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TextBox 22"/>
          <p:cNvSpPr txBox="1"/>
          <p:nvPr/>
        </p:nvSpPr>
        <p:spPr>
          <a:xfrm>
            <a:off x="6087352" y="214436"/>
            <a:ext cx="46545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Station 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7665" y="199201"/>
            <a:ext cx="6111067" cy="1100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8"/>
              </a:lnSpc>
            </a:pPr>
            <a:r>
              <a:rPr lang="de-DE" sz="3156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Wasseraufnahme verschiedener Bodenmaterialien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31870" y="6213925"/>
            <a:ext cx="5444035" cy="1358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3"/>
              </a:lnSpc>
            </a:pPr>
            <a:r>
              <a:rPr lang="de-DE" sz="1553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a) Sand lässt Wasser langsamer durchlaufen als Erde. </a:t>
            </a:r>
          </a:p>
          <a:p>
            <a:pPr algn="l">
              <a:lnSpc>
                <a:spcPts val="2703"/>
              </a:lnSpc>
            </a:pPr>
            <a:r>
              <a:rPr lang="de-DE" sz="1553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b) Beton speichert kein Wasser, weil er keine Poren hat. </a:t>
            </a:r>
          </a:p>
          <a:p>
            <a:pPr algn="l">
              <a:lnSpc>
                <a:spcPts val="2703"/>
              </a:lnSpc>
            </a:pPr>
            <a:r>
              <a:rPr lang="de-DE" sz="1553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c) Kieselsteine speichern genauso viel Wasser wie Erde. </a:t>
            </a:r>
          </a:p>
          <a:p>
            <a:pPr algn="l">
              <a:lnSpc>
                <a:spcPts val="2703"/>
              </a:lnSpc>
            </a:pPr>
            <a:r>
              <a:rPr lang="de-DE" sz="1553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d) Wasser bleibt länger in Erde gespeichert als in Sand.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1056" y="7853413"/>
            <a:ext cx="4106903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de-DE" sz="2199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Alltagsfrage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31870" y="8300468"/>
            <a:ext cx="6430873" cy="55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de-DE" sz="1599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Erkläre, warum es in Städten wichtig ist, dass es nicht nur Betonböden gibt, sondern auch andere wasserdurchlässige Böden.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56000" y="1955452"/>
            <a:ext cx="4388060" cy="3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de-DE" sz="2074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Fülle die folgende Tabelle aus.</a:t>
            </a:r>
          </a:p>
        </p:txBody>
      </p:sp>
      <p:sp>
        <p:nvSpPr>
          <p:cNvPr id="28" name="AutoShape 28"/>
          <p:cNvSpPr/>
          <p:nvPr/>
        </p:nvSpPr>
        <p:spPr>
          <a:xfrm>
            <a:off x="453079" y="3336220"/>
            <a:ext cx="665384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" name="AutoShape 29"/>
          <p:cNvSpPr/>
          <p:nvPr/>
        </p:nvSpPr>
        <p:spPr>
          <a:xfrm>
            <a:off x="453079" y="3812470"/>
            <a:ext cx="665384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0" name="AutoShape 30"/>
          <p:cNvSpPr/>
          <p:nvPr/>
        </p:nvSpPr>
        <p:spPr>
          <a:xfrm>
            <a:off x="453079" y="4288720"/>
            <a:ext cx="665384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" name="AutoShape 31"/>
          <p:cNvSpPr/>
          <p:nvPr/>
        </p:nvSpPr>
        <p:spPr>
          <a:xfrm>
            <a:off x="453079" y="4779258"/>
            <a:ext cx="665384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" name="AutoShape 32"/>
          <p:cNvSpPr/>
          <p:nvPr/>
        </p:nvSpPr>
        <p:spPr>
          <a:xfrm flipH="1" flipV="1">
            <a:off x="1658456" y="2404286"/>
            <a:ext cx="4763" cy="268907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3" name="AutoShape 33"/>
          <p:cNvSpPr/>
          <p:nvPr/>
        </p:nvSpPr>
        <p:spPr>
          <a:xfrm flipH="1" flipV="1">
            <a:off x="3041815" y="2404286"/>
            <a:ext cx="0" cy="268907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4" name="AutoShape 34"/>
          <p:cNvSpPr/>
          <p:nvPr/>
        </p:nvSpPr>
        <p:spPr>
          <a:xfrm flipV="1">
            <a:off x="4320481" y="2404286"/>
            <a:ext cx="0" cy="268907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5" name="TextBox 35"/>
          <p:cNvSpPr txBox="1"/>
          <p:nvPr/>
        </p:nvSpPr>
        <p:spPr>
          <a:xfrm>
            <a:off x="541056" y="2864758"/>
            <a:ext cx="1117400" cy="258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1"/>
              </a:lnSpc>
              <a:spcBef>
                <a:spcPct val="0"/>
              </a:spcBef>
            </a:pPr>
            <a:r>
              <a:rPr lang="de-DE" sz="1472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Bodenprobe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41056" y="3419751"/>
            <a:ext cx="1117400" cy="258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1"/>
              </a:lnSpc>
              <a:spcBef>
                <a:spcPct val="0"/>
              </a:spcBef>
            </a:pPr>
            <a:r>
              <a:rPr lang="de-DE" sz="1472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Sand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41056" y="3955568"/>
            <a:ext cx="1117400" cy="258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1"/>
              </a:lnSpc>
              <a:spcBef>
                <a:spcPct val="0"/>
              </a:spcBef>
            </a:pPr>
            <a:r>
              <a:rPr lang="de-DE" sz="1472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Erde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1056" y="4436358"/>
            <a:ext cx="1117400" cy="258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1"/>
              </a:lnSpc>
              <a:spcBef>
                <a:spcPct val="0"/>
              </a:spcBef>
            </a:pPr>
            <a:r>
              <a:rPr lang="de-DE" sz="1472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Kieselsteine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1056" y="4841170"/>
            <a:ext cx="1117400" cy="258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1"/>
              </a:lnSpc>
              <a:spcBef>
                <a:spcPct val="0"/>
              </a:spcBef>
            </a:pPr>
            <a:r>
              <a:rPr lang="de-DE" sz="1472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Beton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27941" y="2575736"/>
            <a:ext cx="1638745" cy="71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1"/>
              </a:lnSpc>
              <a:spcBef>
                <a:spcPct val="0"/>
              </a:spcBef>
            </a:pPr>
            <a:r>
              <a:rPr lang="de-DE" sz="1372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Menge des verwendeten Wassers (mL)</a:t>
            </a:r>
          </a:p>
        </p:txBody>
      </p:sp>
      <p:sp>
        <p:nvSpPr>
          <p:cNvPr id="41" name="AutoShape 41"/>
          <p:cNvSpPr/>
          <p:nvPr/>
        </p:nvSpPr>
        <p:spPr>
          <a:xfrm flipV="1">
            <a:off x="5701606" y="2404286"/>
            <a:ext cx="0" cy="2651321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2" name="TextBox 42"/>
          <p:cNvSpPr txBox="1"/>
          <p:nvPr/>
        </p:nvSpPr>
        <p:spPr>
          <a:xfrm>
            <a:off x="3120778" y="2575736"/>
            <a:ext cx="1253056" cy="71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1"/>
              </a:lnSpc>
              <a:spcBef>
                <a:spcPct val="0"/>
              </a:spcBef>
            </a:pPr>
            <a:r>
              <a:rPr lang="de-DE" sz="1372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Zeit für das Durchfließen (Sekunden)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373834" y="2366186"/>
            <a:ext cx="1253056" cy="96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1"/>
              </a:lnSpc>
            </a:pPr>
            <a:r>
              <a:rPr lang="de-DE" sz="13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Menge des durch</a:t>
            </a:r>
          </a:p>
          <a:p>
            <a:pPr algn="l">
              <a:lnSpc>
                <a:spcPts val="1921"/>
              </a:lnSpc>
              <a:spcBef>
                <a:spcPct val="0"/>
              </a:spcBef>
            </a:pPr>
            <a:r>
              <a:rPr lang="de-DE" sz="13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gelaufenen Wassers (</a:t>
            </a:r>
            <a:r>
              <a:rPr lang="de-DE" sz="1372" dirty="0" err="1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mL</a:t>
            </a:r>
            <a:r>
              <a:rPr lang="de-DE" sz="13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782569" y="2575736"/>
            <a:ext cx="1253056" cy="72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1"/>
              </a:lnSpc>
            </a:pPr>
            <a:r>
              <a:rPr lang="de-DE" sz="13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Wasser im Trichter </a:t>
            </a:r>
          </a:p>
          <a:p>
            <a:pPr algn="l">
              <a:lnSpc>
                <a:spcPts val="1921"/>
              </a:lnSpc>
              <a:spcBef>
                <a:spcPct val="0"/>
              </a:spcBef>
            </a:pPr>
            <a:r>
              <a:rPr lang="de-DE" sz="1372" dirty="0">
                <a:solidFill>
                  <a:srgbClr val="383E48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(Ja/ Nein)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44F1C91-A466-8EBC-1069-5AF65D73518D}"/>
              </a:ext>
            </a:extLst>
          </p:cNvPr>
          <p:cNvSpPr txBox="1"/>
          <p:nvPr/>
        </p:nvSpPr>
        <p:spPr>
          <a:xfrm>
            <a:off x="286498" y="10375900"/>
            <a:ext cx="1358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CC BY-SA-NC 4.0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Macintosh PowerPoint</Application>
  <PresentationFormat>Benutzerdefiniert</PresentationFormat>
  <Paragraphs>166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Calibri</vt:lpstr>
      <vt:lpstr>TT Rounds Neue</vt:lpstr>
      <vt:lpstr>TT Rounds Neue Bold</vt:lpstr>
      <vt:lpstr>Bobby Jones Soft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von Kopie von Forscherheft Verdunstungskühlung bearbeitbar</dc:title>
  <cp:lastModifiedBy>Michele Brott</cp:lastModifiedBy>
  <cp:revision>3</cp:revision>
  <dcterms:created xsi:type="dcterms:W3CDTF">2006-08-16T00:00:00Z</dcterms:created>
  <dcterms:modified xsi:type="dcterms:W3CDTF">2025-08-27T18:41:01Z</dcterms:modified>
  <dc:identifier>DAGtQXW5Cxg</dc:identifier>
</cp:coreProperties>
</file>