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83" r:id="rId11"/>
    <p:sldId id="278" r:id="rId12"/>
    <p:sldId id="279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029A6E23-6F54-324D-8B10-D168E9EA86AF}">
          <p14:sldIdLst>
            <p14:sldId id="256"/>
          </p14:sldIdLst>
        </p14:section>
        <p14:section name="Beschriftung auf Cameo vertikal" id="{630297C2-90BD-0740-BBB2-07D70D8C5D50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Beschriftung auf Cameo horizontal" id="{2DD67335-E6C4-FC47-B9F2-86CF6AF022D7}">
          <p14:sldIdLst>
            <p14:sldId id="270"/>
            <p14:sldId id="283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09"/>
    <p:restoredTop sz="96327"/>
  </p:normalViewPr>
  <p:slideViewPr>
    <p:cSldViewPr snapToGrid="0">
      <p:cViewPr varScale="1">
        <p:scale>
          <a:sx n="81" d="100"/>
          <a:sy n="81" d="100"/>
        </p:scale>
        <p:origin x="20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63FC6-3EC8-9DD8-A7B7-82B3540BC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BC0F32-5BF6-DC2E-AF25-A6D47174B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E6275-8F53-1C35-55F0-09B53041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AE0F44-E8A2-24A8-98AD-83EED8E8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8A569F-0179-7A31-2C25-4F2175B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18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505F7-7F14-8C56-3F97-D59F9C59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DF928A-8338-2E19-6326-3D3B13C2C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0B0242-1A8A-4F0E-9D88-6F0B401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7EBFF-9748-BE26-B0FB-17C0DA1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187AB-9C55-DBA2-D54A-706FBA44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55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58867D-869A-4B3E-98B8-9BA424D90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497109-B9CC-ED3E-80F8-C8C1E87F1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C71F7B-EA19-BBE5-CB4C-E73FF810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46CE9A-B884-A9AD-D3D2-36C15622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62A8D0-8D08-9249-106C-E11E40EC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6F21A-A9DA-EED1-7FB7-B9475076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5E58F5-E7A6-12D9-DD69-4B05268A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0119-84D2-3DF5-97D1-D82EE50F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98B4C7-D7DA-2DF3-E88F-C27B3001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89A2D-50B5-0B84-EEEB-3BD9170A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4F13A-569D-4845-534A-11BEF372F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8D1279-CED1-789B-78E6-38FF974C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ED161-B788-DB98-B1E8-680920BB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2E190E-FF19-C731-9CA3-2330B5D4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5341C2-26A3-69D4-5BD9-0EB27A16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13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8B98D-7F34-F76E-D75D-DD704271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08144E-1483-3121-C05D-6E3872B3C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FAC6E2-5B74-7AB1-9BA3-88DDC630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C61365-9565-F082-C3B4-95485CC8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30199A-BFEA-0218-629E-A422BF1A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B71590-1307-1507-FCEC-9B7D2931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952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75514-7EBA-4D51-3E13-51DCB0B58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696B6C-1B95-CAE7-3E09-B3415D17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043995-C9B4-B7E3-08FF-6FC44409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A99CCB-7406-0D5E-607F-0C2604AAB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12C030-FF01-2B49-AB1B-661D0D452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7A77D03-F92B-DEA6-C0D4-821966B5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BC420C-4E5E-D654-4568-A02834AC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D7694D-60D3-6EB2-B90F-A554DEC7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9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7BA93-11F4-78D5-D6CE-578C56A4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6A4069-43CB-FD4E-ACEB-B4273754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9EFE93-456F-E983-DCA7-20DC17EF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0E689B-EB66-502E-CD03-4D5FD6EE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4D57E6-EA9F-FD1D-7FFD-AD50569F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BD52BA-3AAE-267B-C2EB-6F982D70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D7FC62-1EC2-902D-D855-1969F49F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9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7E559-4595-98EF-5D6C-4FF74C27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400F6-1FE0-7030-C59B-5A48C41D2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33238C-835B-6EFF-6580-E3F2BA9C1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DAA1DA-53A8-F649-6485-E9B7D9DD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C77712-1484-7EB8-6017-AE1E897C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E1321-6A7D-A7BB-37DB-380B3130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23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DA8DA-DF54-F52D-EBFC-8D519BB1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ED5E8A-2488-5295-5DD2-C65C2BF6D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E2AD16-98D8-5C62-D172-EC71FD18F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D6D422-0EC0-6F62-2017-0AC2956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02A5BA-25A9-E466-F643-27A91D12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58DD48-27E3-1F09-D878-FA5EF66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04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7689D9D-629F-30F4-7A2F-AA71E795D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E1AE48-2657-8CF7-B6C5-4BC42E961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AFC21-39CC-96C6-5368-3D183CD18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07B4B-406D-5692-4FAC-EB5B66CA0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C2080-D130-7183-B1E9-C42EFFDB7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84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/legalco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FCF8AACF-4C71-B02C-DFE5-C7C69FB09435}"/>
              </a:ext>
            </a:extLst>
          </p:cNvPr>
          <p:cNvSpPr txBox="1"/>
          <p:nvPr/>
        </p:nvSpPr>
        <p:spPr>
          <a:xfrm rot="2700000">
            <a:off x="1759527" y="2768859"/>
            <a:ext cx="8520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solidFill>
                  <a:schemeClr val="bg1">
                    <a:lumMod val="95000"/>
                  </a:schemeClr>
                </a:solidFill>
              </a:rPr>
              <a:t>Diese Folie darf nicht gelöscht werden.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C3B378-A21C-DEB8-956B-F60B23E6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65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dirty="0"/>
              <a:t>Cameo zum Thema Rotkohlindikator und Haushaltsmittel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8E51DA2-0A11-7CCE-4629-C59E523AC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12398"/>
            <a:ext cx="5181600" cy="4770384"/>
          </a:xfrm>
        </p:spPr>
        <p:txBody>
          <a:bodyPr>
            <a:normAutofit/>
          </a:bodyPr>
          <a:lstStyle/>
          <a:p>
            <a:r>
              <a:rPr lang="de-DE" sz="1400" dirty="0"/>
              <a:t>Ersteller*in: 	Constantin Egerer</a:t>
            </a:r>
          </a:p>
          <a:p>
            <a:r>
              <a:rPr lang="de-DE" sz="1400" dirty="0"/>
              <a:t>Datum:		16. Mai 2025</a:t>
            </a:r>
          </a:p>
          <a:p>
            <a:r>
              <a:rPr lang="de-DE" sz="1400" dirty="0"/>
              <a:t>Fach:		Chemie</a:t>
            </a:r>
          </a:p>
          <a:p>
            <a:r>
              <a:rPr lang="de-DE" sz="1400" dirty="0"/>
              <a:t>Thema:		Indikatoren, Säuren/Laugen im Alltag</a:t>
            </a:r>
          </a:p>
          <a:p>
            <a:r>
              <a:rPr lang="de-DE" sz="1400" dirty="0"/>
              <a:t>Jahrgangsstufe:	8/9</a:t>
            </a:r>
          </a:p>
          <a:p>
            <a:r>
              <a:rPr lang="de-DE" sz="1400" dirty="0"/>
              <a:t>Bundesland:	Brandenburg</a:t>
            </a:r>
          </a:p>
          <a:p>
            <a:r>
              <a:rPr lang="de-DE" sz="1400" dirty="0"/>
              <a:t>Lernbereich:	3.8 Säuren und Laugen – echt ätzend</a:t>
            </a:r>
          </a:p>
          <a:p>
            <a:endParaRPr lang="de-DE" sz="1400" dirty="0"/>
          </a:p>
          <a:p>
            <a:r>
              <a:rPr lang="de-DE" sz="1400" dirty="0"/>
              <a:t>Einsatz im Unterricht als:</a:t>
            </a:r>
          </a:p>
          <a:p>
            <a:pPr lvl="1"/>
            <a:r>
              <a:rPr lang="de-DE" sz="1400" dirty="0"/>
              <a:t>Unterstützung eines Lehrkräftevortrags</a:t>
            </a:r>
          </a:p>
          <a:p>
            <a:r>
              <a:rPr lang="de-DE" sz="1400" dirty="0"/>
              <a:t>Kontakt (optional, für Rückfragen): </a:t>
            </a:r>
          </a:p>
          <a:p>
            <a:pPr marL="0" indent="0">
              <a:buNone/>
            </a:pPr>
            <a:r>
              <a:rPr lang="de-DE" sz="1400" dirty="0"/>
              <a:t>       </a:t>
            </a:r>
            <a:r>
              <a:rPr lang="de-DE" sz="1400" dirty="0" err="1"/>
              <a:t>constantin.egerer@uni-potsdam.de</a:t>
            </a:r>
            <a:r>
              <a:rPr lang="de-DE" sz="1600" dirty="0"/>
              <a:t>	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8D417D-1F60-8448-4C1E-F035F5D06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12398"/>
            <a:ext cx="5181600" cy="46672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1800" dirty="0"/>
              <a:t>Didaktischer Kommentar:</a:t>
            </a:r>
          </a:p>
          <a:p>
            <a:pPr marL="0" indent="0" algn="just">
              <a:buNone/>
            </a:pPr>
            <a:r>
              <a:rPr lang="de-DE" sz="1800" dirty="0"/>
              <a:t>Im Folgenden wird die Cameo-Funktion (Einblenden eines live-Kamerabildes in PowerPoint genutzt, um Reagenzgläser mit Lösungen in einem </a:t>
            </a:r>
            <a:r>
              <a:rPr lang="de-DE" sz="1800" dirty="0" err="1"/>
              <a:t>Reagenzglasständer</a:t>
            </a:r>
            <a:r>
              <a:rPr lang="de-DE" sz="1800" dirty="0"/>
              <a:t> zu beschriften.</a:t>
            </a:r>
          </a:p>
          <a:p>
            <a:pPr marL="0" indent="0" algn="just">
              <a:buNone/>
            </a:pPr>
            <a:endParaRPr lang="de-DE" sz="1800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51A322A-A071-CBC8-FDFE-0160F6B9A8DE}"/>
              </a:ext>
            </a:extLst>
          </p:cNvPr>
          <p:cNvGrpSpPr/>
          <p:nvPr/>
        </p:nvGrpSpPr>
        <p:grpSpPr>
          <a:xfrm>
            <a:off x="-25179" y="5653614"/>
            <a:ext cx="12089956" cy="1384995"/>
            <a:chOff x="1306441" y="5113286"/>
            <a:chExt cx="12089956" cy="1384995"/>
          </a:xfrm>
        </p:grpSpPr>
        <p:pic>
          <p:nvPicPr>
            <p:cNvPr id="8" name="Bild 3" descr="Ein Bild, das Symbol, Kreis, Screenshot, Grafiken enthält.&#10;&#10;Automatisch generierte Beschreibung">
              <a:extLst>
                <a:ext uri="{FF2B5EF4-FFF2-40B4-BE49-F238E27FC236}">
                  <a16:creationId xmlns:a16="http://schemas.microsoft.com/office/drawing/2014/main" id="{9D75CF14-DF5F-6618-39D3-71D5C1610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485" y="5403431"/>
              <a:ext cx="1276350" cy="44958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53CA0CF7-BB01-15AB-9690-393B8E4AF5B6}"/>
                </a:ext>
              </a:extLst>
            </p:cNvPr>
            <p:cNvSpPr txBox="1"/>
            <p:nvPr/>
          </p:nvSpPr>
          <p:spPr>
            <a:xfrm>
              <a:off x="1306441" y="5113286"/>
              <a:ext cx="1208995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Diese Datei ist lizensiert unter:</a:t>
              </a:r>
            </a:p>
            <a:p>
              <a:endParaRPr lang="de-DE" sz="1200" dirty="0"/>
            </a:p>
            <a:p>
              <a:endParaRPr lang="de-DE" sz="1200" dirty="0"/>
            </a:p>
            <a:p>
              <a:endParaRPr lang="de-DE" sz="1200" dirty="0"/>
            </a:p>
            <a:p>
              <a:r>
                <a:rPr lang="de-DE" sz="1200" dirty="0"/>
                <a:t>© 2024. Diese Datei und deren Inhalte sind freigegeben unter der Creative-Commons-Lizenz </a:t>
              </a:r>
            </a:p>
            <a:p>
              <a:r>
                <a:rPr lang="de-DE" sz="1200" dirty="0"/>
                <a:t>Namensnennung, Weitergabe unter gleichen Bedingungen, Version 4.0 Deutschland (CC BY-SA 4.0 de). URL: </a:t>
              </a:r>
              <a:r>
                <a:rPr lang="de-DE" sz="1200" dirty="0">
                  <a:hlinkClick r:id="rId3"/>
                </a:rPr>
                <a:t>https://creativecommons.org/licenses/by-sa/4.0/de/legalcode</a:t>
              </a:r>
              <a:r>
                <a:rPr lang="de-DE" sz="1200" dirty="0"/>
                <a:t> </a:t>
              </a:r>
            </a:p>
            <a:p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711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8751B-DFAD-6B19-F7E6-5A1EBC29D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EDDA2259-ACB1-8105-7FD2-92F67EEFCEF1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2331565-B868-BD53-0617-7231BE67C733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E85E8C7D-1A70-1937-CA70-6C9DDA160B35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48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48223-8A27-F397-6C58-99B020086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96877F3-C8E3-5049-28EE-14CB3F92F313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556D4623-CF3A-B8CF-9297-569999B35A18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6BB9A4-0AE3-7DFA-1B6E-098739886118}"/>
              </a:ext>
            </a:extLst>
          </p:cNvPr>
          <p:cNvSpPr/>
          <p:nvPr/>
        </p:nvSpPr>
        <p:spPr>
          <a:xfrm>
            <a:off x="215907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3EFABE89-1758-D67D-EA2B-EE564D5C1F12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 nach unten 2">
            <a:extLst>
              <a:ext uri="{FF2B5EF4-FFF2-40B4-BE49-F238E27FC236}">
                <a16:creationId xmlns:a16="http://schemas.microsoft.com/office/drawing/2014/main" id="{C9097E6F-6F0B-24A7-C6D6-D73B61DCF000}"/>
              </a:ext>
            </a:extLst>
          </p:cNvPr>
          <p:cNvSpPr/>
          <p:nvPr/>
        </p:nvSpPr>
        <p:spPr>
          <a:xfrm>
            <a:off x="2891237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757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965EF-6428-97D9-6043-94F6E8ADA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7972A25C-0E38-5D97-B64C-D0A05C0B4942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AF1913D-8FE3-CA4B-3822-8CB9ABAD3625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0E6983F-53AC-4D48-ADE8-1C0336B8E887}"/>
              </a:ext>
            </a:extLst>
          </p:cNvPr>
          <p:cNvSpPr/>
          <p:nvPr/>
        </p:nvSpPr>
        <p:spPr>
          <a:xfrm>
            <a:off x="215907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192B73F-4DDB-799D-FC80-C6CD67565540}"/>
              </a:ext>
            </a:extLst>
          </p:cNvPr>
          <p:cNvSpPr/>
          <p:nvPr/>
        </p:nvSpPr>
        <p:spPr>
          <a:xfrm>
            <a:off x="413435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VE-Wasser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9190EBE8-4F05-52DB-1C15-269F0C482934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 nach unten 2">
            <a:extLst>
              <a:ext uri="{FF2B5EF4-FFF2-40B4-BE49-F238E27FC236}">
                <a16:creationId xmlns:a16="http://schemas.microsoft.com/office/drawing/2014/main" id="{B67E981B-6CE9-2F8F-19E4-B8E3394F0C18}"/>
              </a:ext>
            </a:extLst>
          </p:cNvPr>
          <p:cNvSpPr/>
          <p:nvPr/>
        </p:nvSpPr>
        <p:spPr>
          <a:xfrm>
            <a:off x="2891237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>
            <a:extLst>
              <a:ext uri="{FF2B5EF4-FFF2-40B4-BE49-F238E27FC236}">
                <a16:creationId xmlns:a16="http://schemas.microsoft.com/office/drawing/2014/main" id="{688E0E3C-1833-99C7-F5AC-1AFFDDD934F9}"/>
              </a:ext>
            </a:extLst>
          </p:cNvPr>
          <p:cNvSpPr/>
          <p:nvPr/>
        </p:nvSpPr>
        <p:spPr>
          <a:xfrm>
            <a:off x="4866523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232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49AB8-A4AF-7657-A39C-3C449AA2D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479FE647-5EE4-4A8C-4201-EE42E1ABA552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FF92538-DB40-90A0-0B99-CCCDD7587F53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DCE3AC5-7779-08FF-1E09-93FF05254A08}"/>
              </a:ext>
            </a:extLst>
          </p:cNvPr>
          <p:cNvSpPr/>
          <p:nvPr/>
        </p:nvSpPr>
        <p:spPr>
          <a:xfrm>
            <a:off x="215907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DB26F17-0955-6FD6-622E-958396E997F6}"/>
              </a:ext>
            </a:extLst>
          </p:cNvPr>
          <p:cNvSpPr/>
          <p:nvPr/>
        </p:nvSpPr>
        <p:spPr>
          <a:xfrm>
            <a:off x="6109644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Leitungswasser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316C4B4-2476-4A4D-E092-BAFC349FC4FE}"/>
              </a:ext>
            </a:extLst>
          </p:cNvPr>
          <p:cNvSpPr/>
          <p:nvPr/>
        </p:nvSpPr>
        <p:spPr>
          <a:xfrm>
            <a:off x="413435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VE-Wasser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6F683262-E98B-41D2-88CC-CEF4985F9744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 nach unten 2">
            <a:extLst>
              <a:ext uri="{FF2B5EF4-FFF2-40B4-BE49-F238E27FC236}">
                <a16:creationId xmlns:a16="http://schemas.microsoft.com/office/drawing/2014/main" id="{1B576B8F-6C52-8078-DF72-E7F4571EE06B}"/>
              </a:ext>
            </a:extLst>
          </p:cNvPr>
          <p:cNvSpPr/>
          <p:nvPr/>
        </p:nvSpPr>
        <p:spPr>
          <a:xfrm>
            <a:off x="2891237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>
            <a:extLst>
              <a:ext uri="{FF2B5EF4-FFF2-40B4-BE49-F238E27FC236}">
                <a16:creationId xmlns:a16="http://schemas.microsoft.com/office/drawing/2014/main" id="{246B3A0B-3E0B-A4F3-5595-182EA60094EA}"/>
              </a:ext>
            </a:extLst>
          </p:cNvPr>
          <p:cNvSpPr/>
          <p:nvPr/>
        </p:nvSpPr>
        <p:spPr>
          <a:xfrm>
            <a:off x="4866523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>
            <a:extLst>
              <a:ext uri="{FF2B5EF4-FFF2-40B4-BE49-F238E27FC236}">
                <a16:creationId xmlns:a16="http://schemas.microsoft.com/office/drawing/2014/main" id="{30D5C8A3-067C-1562-E7F7-B3EC3CD233B2}"/>
              </a:ext>
            </a:extLst>
          </p:cNvPr>
          <p:cNvSpPr/>
          <p:nvPr/>
        </p:nvSpPr>
        <p:spPr>
          <a:xfrm>
            <a:off x="6841809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34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13CE1-9893-512E-21B8-C16FB9C7E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91846052-6540-0358-4563-E511276F757B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32F1CF6-B0D5-C49E-5A33-FA49BCBA97C4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98E1BA8-CDEA-D351-EC88-AD52CFC20C05}"/>
              </a:ext>
            </a:extLst>
          </p:cNvPr>
          <p:cNvSpPr/>
          <p:nvPr/>
        </p:nvSpPr>
        <p:spPr>
          <a:xfrm>
            <a:off x="215907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B4354EF-8554-8F0A-313E-BA20A573A274}"/>
              </a:ext>
            </a:extLst>
          </p:cNvPr>
          <p:cNvSpPr/>
          <p:nvPr/>
        </p:nvSpPr>
        <p:spPr>
          <a:xfrm>
            <a:off x="808492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Waschmittel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BA6048-FED8-F7F4-3E3E-E900C6C8B314}"/>
              </a:ext>
            </a:extLst>
          </p:cNvPr>
          <p:cNvSpPr/>
          <p:nvPr/>
        </p:nvSpPr>
        <p:spPr>
          <a:xfrm>
            <a:off x="6109644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Leitungswasser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D48854D-25BD-A48F-BDCE-6E02F8F20EF7}"/>
              </a:ext>
            </a:extLst>
          </p:cNvPr>
          <p:cNvSpPr/>
          <p:nvPr/>
        </p:nvSpPr>
        <p:spPr>
          <a:xfrm>
            <a:off x="413435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VE-Wasser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6E0EDA58-4742-4618-20C3-0C819CDABCC2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 nach unten 2">
            <a:extLst>
              <a:ext uri="{FF2B5EF4-FFF2-40B4-BE49-F238E27FC236}">
                <a16:creationId xmlns:a16="http://schemas.microsoft.com/office/drawing/2014/main" id="{A2A4C963-E951-53B8-815C-6D6E0B4B516C}"/>
              </a:ext>
            </a:extLst>
          </p:cNvPr>
          <p:cNvSpPr/>
          <p:nvPr/>
        </p:nvSpPr>
        <p:spPr>
          <a:xfrm>
            <a:off x="2891237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>
            <a:extLst>
              <a:ext uri="{FF2B5EF4-FFF2-40B4-BE49-F238E27FC236}">
                <a16:creationId xmlns:a16="http://schemas.microsoft.com/office/drawing/2014/main" id="{B5E10430-AFFD-FD30-9B87-1472B3D04B48}"/>
              </a:ext>
            </a:extLst>
          </p:cNvPr>
          <p:cNvSpPr/>
          <p:nvPr/>
        </p:nvSpPr>
        <p:spPr>
          <a:xfrm>
            <a:off x="4866523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>
            <a:extLst>
              <a:ext uri="{FF2B5EF4-FFF2-40B4-BE49-F238E27FC236}">
                <a16:creationId xmlns:a16="http://schemas.microsoft.com/office/drawing/2014/main" id="{BFA1D969-F57D-B1F3-4F03-D7631092F8F4}"/>
              </a:ext>
            </a:extLst>
          </p:cNvPr>
          <p:cNvSpPr/>
          <p:nvPr/>
        </p:nvSpPr>
        <p:spPr>
          <a:xfrm>
            <a:off x="6841809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>
            <a:extLst>
              <a:ext uri="{FF2B5EF4-FFF2-40B4-BE49-F238E27FC236}">
                <a16:creationId xmlns:a16="http://schemas.microsoft.com/office/drawing/2014/main" id="{78928188-4535-6773-C281-939F66744A00}"/>
              </a:ext>
            </a:extLst>
          </p:cNvPr>
          <p:cNvSpPr/>
          <p:nvPr/>
        </p:nvSpPr>
        <p:spPr>
          <a:xfrm>
            <a:off x="8817095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93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85F46-2D48-6D82-3AF6-5CD94829C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742CDBFF-F88E-81B6-BFC2-594C6DDEAB7C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09448062-92B7-C61C-7EEA-8D5095A7DB47}"/>
              </a:ext>
            </a:extLst>
          </p:cNvPr>
          <p:cNvSpPr/>
          <p:nvPr/>
        </p:nvSpPr>
        <p:spPr>
          <a:xfrm>
            <a:off x="183786" y="891249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6962C1C-8345-DB88-62BC-3B97C5A6C799}"/>
              </a:ext>
            </a:extLst>
          </p:cNvPr>
          <p:cNvSpPr/>
          <p:nvPr/>
        </p:nvSpPr>
        <p:spPr>
          <a:xfrm>
            <a:off x="1006021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888B64B-3E95-F5E6-43DE-6D0F304ABDE3}"/>
              </a:ext>
            </a:extLst>
          </p:cNvPr>
          <p:cNvSpPr/>
          <p:nvPr/>
        </p:nvSpPr>
        <p:spPr>
          <a:xfrm>
            <a:off x="2159072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AC02EEF-F680-9639-A545-99D0539BDCD4}"/>
              </a:ext>
            </a:extLst>
          </p:cNvPr>
          <p:cNvSpPr/>
          <p:nvPr/>
        </p:nvSpPr>
        <p:spPr>
          <a:xfrm>
            <a:off x="808492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Waschmittel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F5D362C-CE6E-1744-81D7-8808D548B457}"/>
              </a:ext>
            </a:extLst>
          </p:cNvPr>
          <p:cNvSpPr/>
          <p:nvPr/>
        </p:nvSpPr>
        <p:spPr>
          <a:xfrm>
            <a:off x="6109644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Leitungswasser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8116B72-F181-A063-F571-43B645831F50}"/>
              </a:ext>
            </a:extLst>
          </p:cNvPr>
          <p:cNvSpPr/>
          <p:nvPr/>
        </p:nvSpPr>
        <p:spPr>
          <a:xfrm>
            <a:off x="4134358" y="891246"/>
            <a:ext cx="1896593" cy="62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VE-Wasser</a:t>
            </a:r>
          </a:p>
        </p:txBody>
      </p:sp>
      <p:sp>
        <p:nvSpPr>
          <p:cNvPr id="2" name="Pfeil nach unten 1">
            <a:extLst>
              <a:ext uri="{FF2B5EF4-FFF2-40B4-BE49-F238E27FC236}">
                <a16:creationId xmlns:a16="http://schemas.microsoft.com/office/drawing/2014/main" id="{94ECD8A7-0065-F9AA-1A7A-B114FEF9F8C1}"/>
              </a:ext>
            </a:extLst>
          </p:cNvPr>
          <p:cNvSpPr/>
          <p:nvPr/>
        </p:nvSpPr>
        <p:spPr>
          <a:xfrm>
            <a:off x="915951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 nach unten 2">
            <a:extLst>
              <a:ext uri="{FF2B5EF4-FFF2-40B4-BE49-F238E27FC236}">
                <a16:creationId xmlns:a16="http://schemas.microsoft.com/office/drawing/2014/main" id="{BCA7E919-37B3-DED6-CACA-3B6BA3DF00D7}"/>
              </a:ext>
            </a:extLst>
          </p:cNvPr>
          <p:cNvSpPr/>
          <p:nvPr/>
        </p:nvSpPr>
        <p:spPr>
          <a:xfrm>
            <a:off x="2891237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>
            <a:extLst>
              <a:ext uri="{FF2B5EF4-FFF2-40B4-BE49-F238E27FC236}">
                <a16:creationId xmlns:a16="http://schemas.microsoft.com/office/drawing/2014/main" id="{8FB2C486-D722-1147-9098-AC4D410FF645}"/>
              </a:ext>
            </a:extLst>
          </p:cNvPr>
          <p:cNvSpPr/>
          <p:nvPr/>
        </p:nvSpPr>
        <p:spPr>
          <a:xfrm>
            <a:off x="4866523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>
            <a:extLst>
              <a:ext uri="{FF2B5EF4-FFF2-40B4-BE49-F238E27FC236}">
                <a16:creationId xmlns:a16="http://schemas.microsoft.com/office/drawing/2014/main" id="{1355283C-26A3-C5D2-3906-168218FDF57A}"/>
              </a:ext>
            </a:extLst>
          </p:cNvPr>
          <p:cNvSpPr/>
          <p:nvPr/>
        </p:nvSpPr>
        <p:spPr>
          <a:xfrm>
            <a:off x="6841809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>
            <a:extLst>
              <a:ext uri="{FF2B5EF4-FFF2-40B4-BE49-F238E27FC236}">
                <a16:creationId xmlns:a16="http://schemas.microsoft.com/office/drawing/2014/main" id="{41363612-9DDF-EC9A-DAEA-A0D413CF93CB}"/>
              </a:ext>
            </a:extLst>
          </p:cNvPr>
          <p:cNvSpPr/>
          <p:nvPr/>
        </p:nvSpPr>
        <p:spPr>
          <a:xfrm>
            <a:off x="8817095" y="1559632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5E2503C9-5558-6892-7FE7-11CF2F6AFC8A}"/>
              </a:ext>
            </a:extLst>
          </p:cNvPr>
          <p:cNvSpPr/>
          <p:nvPr/>
        </p:nvSpPr>
        <p:spPr>
          <a:xfrm>
            <a:off x="10792381" y="1564784"/>
            <a:ext cx="432261" cy="84789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89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31102654-0AB5-BD02-3C3D-5FA23BE00A50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7686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E6472-1D01-3859-7BC2-E1F4FFD8F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8B35B48-9B95-AC8A-F307-F5EC064897F0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EB938D4A-8DF6-5421-A55E-038341854B63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</p:spTree>
    <p:extLst>
      <p:ext uri="{BB962C8B-B14F-4D97-AF65-F5344CB8AC3E}">
        <p14:creationId xmlns:p14="http://schemas.microsoft.com/office/powerpoint/2010/main" val="276470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70F44-B824-E79D-BD69-BE86D3522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1C7631A-D804-200A-23DB-8F744B6649CB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29FA51D-A668-E361-6464-E95FE3B26D4D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97DE283-99BE-8DBA-780D-360E29840300}"/>
              </a:ext>
            </a:extLst>
          </p:cNvPr>
          <p:cNvSpPr/>
          <p:nvPr/>
        </p:nvSpPr>
        <p:spPr>
          <a:xfrm>
            <a:off x="2580923" y="1203767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</p:spTree>
    <p:extLst>
      <p:ext uri="{BB962C8B-B14F-4D97-AF65-F5344CB8AC3E}">
        <p14:creationId xmlns:p14="http://schemas.microsoft.com/office/powerpoint/2010/main" val="91062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2063B-0A8B-D151-BFA0-B963C7765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F144436D-3105-C7C0-CDC0-41D994F8D31E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5422C28C-AB95-A624-155D-1A49ACE3F361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9E329D3-4770-C167-577C-98FF334B1E53}"/>
              </a:ext>
            </a:extLst>
          </p:cNvPr>
          <p:cNvSpPr/>
          <p:nvPr/>
        </p:nvSpPr>
        <p:spPr>
          <a:xfrm>
            <a:off x="2580923" y="1203767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C29D557-C2F4-392D-21C2-6BF8F4826DE4}"/>
              </a:ext>
            </a:extLst>
          </p:cNvPr>
          <p:cNvSpPr/>
          <p:nvPr/>
        </p:nvSpPr>
        <p:spPr>
          <a:xfrm>
            <a:off x="4448243" y="1203766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</p:spTree>
    <p:extLst>
      <p:ext uri="{BB962C8B-B14F-4D97-AF65-F5344CB8AC3E}">
        <p14:creationId xmlns:p14="http://schemas.microsoft.com/office/powerpoint/2010/main" val="398241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9BC1A-6235-1A0D-4A34-3ADF2F4A4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ED6E677D-23D8-F024-CF88-EA16D8412F82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4DEBE45A-F0F1-1E8A-0253-8F8B5639C919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0F3784F-D8F3-B4A1-C89F-C008131ABE74}"/>
              </a:ext>
            </a:extLst>
          </p:cNvPr>
          <p:cNvSpPr/>
          <p:nvPr/>
        </p:nvSpPr>
        <p:spPr>
          <a:xfrm>
            <a:off x="2580923" y="1203767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1038FA6-E3DC-0AE1-4647-0E43D874E842}"/>
              </a:ext>
            </a:extLst>
          </p:cNvPr>
          <p:cNvSpPr/>
          <p:nvPr/>
        </p:nvSpPr>
        <p:spPr>
          <a:xfrm>
            <a:off x="4448243" y="1203766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137B243-466B-BFE1-7D10-173D88979094}"/>
              </a:ext>
            </a:extLst>
          </p:cNvPr>
          <p:cNvSpPr/>
          <p:nvPr/>
        </p:nvSpPr>
        <p:spPr>
          <a:xfrm>
            <a:off x="6530586" y="1203765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Waschmittel</a:t>
            </a:r>
          </a:p>
        </p:txBody>
      </p:sp>
    </p:spTree>
    <p:extLst>
      <p:ext uri="{BB962C8B-B14F-4D97-AF65-F5344CB8AC3E}">
        <p14:creationId xmlns:p14="http://schemas.microsoft.com/office/powerpoint/2010/main" val="53085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0501B-CDA5-C006-CA1D-B175DB41E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B3A515B8-50E2-24BB-8B58-B89B555AB207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8AEFBCE-7295-F315-503A-CD3C58CB6765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3AB4D90-54E2-A7A2-99E1-8E62F6AEBAF4}"/>
              </a:ext>
            </a:extLst>
          </p:cNvPr>
          <p:cNvSpPr/>
          <p:nvPr/>
        </p:nvSpPr>
        <p:spPr>
          <a:xfrm>
            <a:off x="2580923" y="1203767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E8E029E-3B01-C67D-294D-ED91B8CC4AAE}"/>
              </a:ext>
            </a:extLst>
          </p:cNvPr>
          <p:cNvSpPr/>
          <p:nvPr/>
        </p:nvSpPr>
        <p:spPr>
          <a:xfrm>
            <a:off x="4448243" y="1203766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DDE097-C3F4-12D8-6A61-DCA34670B958}"/>
              </a:ext>
            </a:extLst>
          </p:cNvPr>
          <p:cNvSpPr/>
          <p:nvPr/>
        </p:nvSpPr>
        <p:spPr>
          <a:xfrm>
            <a:off x="6530586" y="1203765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Waschmittel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34F318E-E152-33BE-B6C7-8E261620FB6B}"/>
              </a:ext>
            </a:extLst>
          </p:cNvPr>
          <p:cNvSpPr/>
          <p:nvPr/>
        </p:nvSpPr>
        <p:spPr>
          <a:xfrm>
            <a:off x="8702388" y="1203764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Leitungswasser</a:t>
            </a:r>
          </a:p>
        </p:txBody>
      </p:sp>
    </p:spTree>
    <p:extLst>
      <p:ext uri="{BB962C8B-B14F-4D97-AF65-F5344CB8AC3E}">
        <p14:creationId xmlns:p14="http://schemas.microsoft.com/office/powerpoint/2010/main" val="371270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C21C3-C167-0C58-C821-EE262C1E7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6591EF38-9A74-3166-FC3C-3FB410450104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FB1FE0D-4454-7F3C-3E45-454DA94CB00B}"/>
              </a:ext>
            </a:extLst>
          </p:cNvPr>
          <p:cNvSpPr/>
          <p:nvPr/>
        </p:nvSpPr>
        <p:spPr>
          <a:xfrm>
            <a:off x="713603" y="1203768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Essigessenz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43FE696-783E-3E1D-035D-342631BDC377}"/>
              </a:ext>
            </a:extLst>
          </p:cNvPr>
          <p:cNvSpPr/>
          <p:nvPr/>
        </p:nvSpPr>
        <p:spPr>
          <a:xfrm>
            <a:off x="2580923" y="1203767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Rohrreiniger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013C691-7DA7-8EF0-DE04-BBA42F3C4F7C}"/>
              </a:ext>
            </a:extLst>
          </p:cNvPr>
          <p:cNvSpPr/>
          <p:nvPr/>
        </p:nvSpPr>
        <p:spPr>
          <a:xfrm>
            <a:off x="4448243" y="1203766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Zitronensäure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60BA40D-5B8C-8C86-714D-550C0708CBA5}"/>
              </a:ext>
            </a:extLst>
          </p:cNvPr>
          <p:cNvSpPr/>
          <p:nvPr/>
        </p:nvSpPr>
        <p:spPr>
          <a:xfrm>
            <a:off x="6530586" y="1203765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Waschmittel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1894042-EE44-9A60-6F55-39A99C6318E7}"/>
              </a:ext>
            </a:extLst>
          </p:cNvPr>
          <p:cNvSpPr/>
          <p:nvPr/>
        </p:nvSpPr>
        <p:spPr>
          <a:xfrm>
            <a:off x="8702388" y="1203764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Leitungswasser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7B9752A-96BE-5B22-52E6-BEFB258EF28E}"/>
              </a:ext>
            </a:extLst>
          </p:cNvPr>
          <p:cNvSpPr/>
          <p:nvPr/>
        </p:nvSpPr>
        <p:spPr>
          <a:xfrm>
            <a:off x="10784731" y="1203764"/>
            <a:ext cx="584178" cy="1853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Rotkohlindikator + VE-Wasser</a:t>
            </a:r>
          </a:p>
        </p:txBody>
      </p:sp>
    </p:spTree>
    <p:extLst>
      <p:ext uri="{BB962C8B-B14F-4D97-AF65-F5344CB8AC3E}">
        <p14:creationId xmlns:p14="http://schemas.microsoft.com/office/powerpoint/2010/main" val="3401470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C1D70-B11E-2C1D-4CB7-DADF8D634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AFF75575-7C39-4C2F-0A2F-21FFC7A4FF48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3763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3" id="{2DBE21CA-9AC7-A946-84E7-9FD882D44474}" vid="{309D6843-C545-1341-AC19-57DAEB019A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290</Words>
  <Application>Microsoft Macintosh PowerPoint</Application>
  <PresentationFormat>Breitbild</PresentationFormat>
  <Paragraphs>64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</vt:lpstr>
      <vt:lpstr>Cameo zum Thema Rotkohlindikator und Haushaltsmittel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Constantin Egerer</dc:creator>
  <cp:lastModifiedBy>Constantin Egerer</cp:lastModifiedBy>
  <cp:revision>14</cp:revision>
  <dcterms:created xsi:type="dcterms:W3CDTF">2025-05-08T13:15:43Z</dcterms:created>
  <dcterms:modified xsi:type="dcterms:W3CDTF">2025-05-26T12:41:22Z</dcterms:modified>
</cp:coreProperties>
</file>