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684" r:id="rId2"/>
  </p:sldMasterIdLst>
  <p:notesMasterIdLst>
    <p:notesMasterId r:id="rId15"/>
  </p:notesMasterIdLst>
  <p:sldIdLst>
    <p:sldId id="445" r:id="rId3"/>
    <p:sldId id="437" r:id="rId4"/>
    <p:sldId id="435" r:id="rId5"/>
    <p:sldId id="436" r:id="rId6"/>
    <p:sldId id="434" r:id="rId7"/>
    <p:sldId id="438" r:id="rId8"/>
    <p:sldId id="439" r:id="rId9"/>
    <p:sldId id="440" r:id="rId10"/>
    <p:sldId id="441" r:id="rId11"/>
    <p:sldId id="442" r:id="rId12"/>
    <p:sldId id="443" r:id="rId13"/>
    <p:sldId id="444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A607"/>
    <a:srgbClr val="13FF0C"/>
    <a:srgbClr val="0080B1"/>
    <a:srgbClr val="52812E"/>
    <a:srgbClr val="004260"/>
    <a:srgbClr val="711A32"/>
    <a:srgbClr val="E3003A"/>
    <a:srgbClr val="F49B00"/>
    <a:srgbClr val="EDEDED"/>
    <a:srgbClr val="1935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28" autoAdjust="0"/>
    <p:restoredTop sz="90698" autoAdjust="0"/>
  </p:normalViewPr>
  <p:slideViewPr>
    <p:cSldViewPr snapToGrid="0">
      <p:cViewPr varScale="1">
        <p:scale>
          <a:sx n="165" d="100"/>
          <a:sy n="165" d="100"/>
        </p:scale>
        <p:origin x="480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60C22-35F8-411A-9C06-0772FE27B090}" type="datetimeFigureOut">
              <a:rPr lang="de-DE" smtClean="0"/>
              <a:t>25.08.24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D10BF-3BD8-47A1-BCF1-F5D8D96808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2028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0" name="Bildplatzhalter 2"/>
          <p:cNvSpPr>
            <a:spLocks noGrp="1" noChangeAspect="1"/>
          </p:cNvSpPr>
          <p:nvPr>
            <p:ph type="pic" idx="1"/>
          </p:nvPr>
        </p:nvSpPr>
        <p:spPr>
          <a:xfrm>
            <a:off x="2170415" y="1951449"/>
            <a:ext cx="4803169" cy="113441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1" name="Untertitel 3"/>
          <p:cNvSpPr>
            <a:spLocks noGrp="1"/>
          </p:cNvSpPr>
          <p:nvPr>
            <p:ph type="body" sz="half" idx="13" hasCustomPrompt="1"/>
          </p:nvPr>
        </p:nvSpPr>
        <p:spPr>
          <a:xfrm>
            <a:off x="468000" y="3443909"/>
            <a:ext cx="8443528" cy="427632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Untertitel durch Klicken bearbeiten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4088368"/>
            <a:ext cx="8443528" cy="370046"/>
          </a:xfrm>
        </p:spPr>
        <p:txBody>
          <a:bodyPr>
            <a:no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2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25.08.24</a:t>
            </a:fld>
            <a:endParaRPr lang="de-DE" dirty="0"/>
          </a:p>
        </p:txBody>
      </p:sp>
      <p:sp>
        <p:nvSpPr>
          <p:cNvPr id="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6444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473413" y="-521232"/>
            <a:ext cx="8426746" cy="358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de-DE" dirty="0"/>
              <a:t>Nicht sichtbaren Folientitel durch Klicken bearbeiten</a:t>
            </a:r>
            <a:endParaRPr lang="en-US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25.08.24</a:t>
            </a:fld>
            <a:endParaRPr lang="de-DE" dirty="0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0663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3092636" cy="119386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2412000"/>
            <a:ext cx="3092636" cy="2405976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3672001" y="1152000"/>
            <a:ext cx="5231970" cy="36795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1" name="Datumsplatzhalt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25.08.24</a:t>
            </a:fld>
            <a:endParaRPr lang="de-DE" dirty="0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779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3112091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2412000"/>
            <a:ext cx="3112091" cy="2386520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3" name="Bildplatzhalter 3"/>
          <p:cNvSpPr>
            <a:spLocks noGrp="1" noChangeAspect="1"/>
          </p:cNvSpPr>
          <p:nvPr>
            <p:ph type="pic" idx="1"/>
          </p:nvPr>
        </p:nvSpPr>
        <p:spPr>
          <a:xfrm>
            <a:off x="3672000" y="1152000"/>
            <a:ext cx="5231970" cy="365841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1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25.08.24</a:t>
            </a:fld>
            <a:endParaRPr lang="de-DE" dirty="0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7790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928" y="1152000"/>
            <a:ext cx="8437042" cy="1200150"/>
          </a:xfrm>
        </p:spPr>
        <p:txBody>
          <a:bodyPr anchor="b"/>
          <a:lstStyle>
            <a:lvl1pPr algn="ctr">
              <a:defRPr sz="2400" baseline="0"/>
            </a:lvl1pPr>
          </a:lstStyle>
          <a:p>
            <a:r>
              <a:rPr lang="de-DE" dirty="0"/>
              <a:t>Feedback, Fragen, Diskussion</a:t>
            </a:r>
            <a:br>
              <a:rPr lang="de-DE" dirty="0"/>
            </a:br>
            <a:r>
              <a:rPr lang="de-DE" dirty="0"/>
              <a:t>(durch Klicken bearbeiten)</a:t>
            </a:r>
            <a:endParaRPr lang="en-US" dirty="0"/>
          </a:p>
        </p:txBody>
      </p:sp>
      <p:sp>
        <p:nvSpPr>
          <p:cNvPr id="3" name="Bildplatzhalt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68000" y="2412000"/>
            <a:ext cx="8430558" cy="2381742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Bild/Foto durch Klicken auf Symbol hinzufügen</a:t>
            </a:r>
            <a:endParaRPr lang="en-US" dirty="0"/>
          </a:p>
        </p:txBody>
      </p:sp>
      <p:sp>
        <p:nvSpPr>
          <p:cNvPr id="14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25.08.24</a:t>
            </a:fld>
            <a:endParaRPr lang="de-DE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6118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928" y="1152000"/>
            <a:ext cx="6547826" cy="1200150"/>
          </a:xfrm>
        </p:spPr>
        <p:txBody>
          <a:bodyPr anchor="b"/>
          <a:lstStyle>
            <a:lvl1pPr>
              <a:defRPr sz="2400" baseline="0"/>
            </a:lvl1pPr>
          </a:lstStyle>
          <a:p>
            <a:r>
              <a:rPr lang="de-DE" dirty="0"/>
              <a:t>Kontakt</a:t>
            </a:r>
            <a:br>
              <a:rPr lang="de-DE" dirty="0"/>
            </a:br>
            <a:r>
              <a:rPr lang="de-DE" dirty="0"/>
              <a:t>(durch Klicken bearbeiten)</a:t>
            </a:r>
            <a:endParaRPr lang="en-US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6928" y="2412000"/>
            <a:ext cx="6547826" cy="2386520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Adresse</a:t>
            </a:r>
          </a:p>
          <a:p>
            <a:pPr lvl="0"/>
            <a:r>
              <a:rPr lang="de-DE" dirty="0"/>
              <a:t>Mail</a:t>
            </a:r>
          </a:p>
          <a:p>
            <a:pPr lvl="0"/>
            <a:r>
              <a:rPr lang="de-DE" dirty="0"/>
              <a:t>Telefon</a:t>
            </a:r>
            <a:br>
              <a:rPr lang="de-DE" dirty="0"/>
            </a:br>
            <a:r>
              <a:rPr lang="de-DE" dirty="0"/>
              <a:t>(durch Klicken bearbeiten)</a:t>
            </a:r>
          </a:p>
        </p:txBody>
      </p:sp>
      <p:sp>
        <p:nvSpPr>
          <p:cNvPr id="3" name="Bildplatzhalter 3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092000" y="2412000"/>
            <a:ext cx="1810839" cy="2381742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Bild/Foto durch Klicken auf Symbol hinzufügen</a:t>
            </a:r>
            <a:endParaRPr lang="en-US" dirty="0"/>
          </a:p>
        </p:txBody>
      </p:sp>
      <p:sp>
        <p:nvSpPr>
          <p:cNvPr id="8" name="Bildplatzhalter Logo 4"/>
          <p:cNvSpPr>
            <a:spLocks noGrp="1" noChangeAspect="1"/>
          </p:cNvSpPr>
          <p:nvPr>
            <p:ph type="pic" idx="13" hasCustomPrompt="1"/>
          </p:nvPr>
        </p:nvSpPr>
        <p:spPr>
          <a:xfrm>
            <a:off x="7092000" y="1152000"/>
            <a:ext cx="1804489" cy="1200150"/>
          </a:xfrm>
        </p:spPr>
        <p:txBody>
          <a:bodyPr anchor="t">
            <a:normAutofit/>
          </a:bodyPr>
          <a:lstStyle>
            <a:lvl1pPr marL="0" indent="0">
              <a:buNone/>
              <a:defRPr sz="18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Logo durch Klicken auf Symbol hinzufügen</a:t>
            </a:r>
            <a:endParaRPr lang="en-US" dirty="0"/>
          </a:p>
        </p:txBody>
      </p:sp>
      <p:sp>
        <p:nvSpPr>
          <p:cNvPr id="9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25.08.24</a:t>
            </a:fld>
            <a:endParaRPr lang="de-DE" dirty="0"/>
          </a:p>
        </p:txBody>
      </p:sp>
      <p:sp>
        <p:nvSpPr>
          <p:cNvPr id="11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6753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(leer) - Neues Palais (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-521232"/>
            <a:ext cx="8426746" cy="358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de-DE" dirty="0"/>
              <a:t>Leere Titelfolie - Durch Klicken bearbeiten</a:t>
            </a:r>
            <a:endParaRPr lang="en-US" dirty="0"/>
          </a:p>
        </p:txBody>
      </p:sp>
      <p:pic>
        <p:nvPicPr>
          <p:cNvPr id="5" name="Grafik 2" descr="Foto Neues Palais Haus 11 (Karla Fritze)" title="Foto Neues Palais Haus 11 (Karla Fritze)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0"/>
            <a:ext cx="9144793" cy="4955628"/>
          </a:xfrm>
          <a:prstGeom prst="rect">
            <a:avLst/>
          </a:prstGeom>
        </p:spPr>
      </p:pic>
      <p:pic>
        <p:nvPicPr>
          <p:cNvPr id="6" name="Grafik Logo 3" descr="Logo Universität Potsdam" title="Logo Universität Potsdam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7494"/>
            <a:ext cx="881493" cy="982235"/>
          </a:xfrm>
          <a:prstGeom prst="rect">
            <a:avLst/>
          </a:prstGeom>
        </p:spPr>
      </p:pic>
      <p:sp>
        <p:nvSpPr>
          <p:cNvPr id="8" name="Textplatzhalter 4"/>
          <p:cNvSpPr txBox="1"/>
          <p:nvPr userDrawn="1"/>
        </p:nvSpPr>
        <p:spPr>
          <a:xfrm>
            <a:off x="7978112" y="4671134"/>
            <a:ext cx="9220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bg2"/>
                </a:solidFill>
              </a:rPr>
              <a:t>Foto (Karla Fritze)</a:t>
            </a:r>
          </a:p>
        </p:txBody>
      </p:sp>
      <p:sp>
        <p:nvSpPr>
          <p:cNvPr id="9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25.08.24</a:t>
            </a:fld>
            <a:endParaRPr lang="de-DE" dirty="0"/>
          </a:p>
        </p:txBody>
      </p:sp>
      <p:sp>
        <p:nvSpPr>
          <p:cNvPr id="11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6918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nwechsel - Neues Palais (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8000" y="3852000"/>
            <a:ext cx="8443527" cy="438370"/>
          </a:xfrm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half" idx="2"/>
          </p:nvPr>
        </p:nvSpPr>
        <p:spPr>
          <a:xfrm>
            <a:off x="473412" y="4408390"/>
            <a:ext cx="8443528" cy="370046"/>
          </a:xfrm>
        </p:spPr>
        <p:txBody>
          <a:bodyPr>
            <a:no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9" name="Grafik 3" descr="Foto Neues Palais Haus 9 (Karla Fritze)" title="Foto Neues Palais Haus 9 (Karla Fritze)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3" r="6278" b="26629"/>
          <a:stretch/>
        </p:blipFill>
        <p:spPr>
          <a:xfrm>
            <a:off x="-4520" y="1059583"/>
            <a:ext cx="9145561" cy="2736304"/>
          </a:xfrm>
          <a:prstGeom prst="rect">
            <a:avLst/>
          </a:prstGeom>
        </p:spPr>
      </p:pic>
      <p:sp>
        <p:nvSpPr>
          <p:cNvPr id="8" name="Textplatzhalter 4"/>
          <p:cNvSpPr txBox="1"/>
          <p:nvPr userDrawn="1"/>
        </p:nvSpPr>
        <p:spPr>
          <a:xfrm>
            <a:off x="7978112" y="4671134"/>
            <a:ext cx="9220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bg2"/>
                </a:solidFill>
              </a:rPr>
              <a:t>Foto (Karla Fritze)</a:t>
            </a:r>
          </a:p>
        </p:txBody>
      </p:sp>
      <p:sp>
        <p:nvSpPr>
          <p:cNvPr id="3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25.08.24</a:t>
            </a:fld>
            <a:endParaRPr lang="de-DE" dirty="0"/>
          </a:p>
        </p:txBody>
      </p:sp>
      <p:sp>
        <p:nvSpPr>
          <p:cNvPr id="10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7712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uppierung - Standorte Universität Potsdam (Foto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-521232"/>
            <a:ext cx="8426746" cy="358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de-DE" dirty="0"/>
              <a:t>Nicht sichtbaren Folientitel durch Klicken bearbeiten</a:t>
            </a:r>
            <a:endParaRPr lang="en-US" dirty="0"/>
          </a:p>
        </p:txBody>
      </p:sp>
      <p:pic>
        <p:nvPicPr>
          <p:cNvPr id="10" name="Grafik 2" descr="Foto Neues Palais (Karla Fritze)" title="Foto Neues Palais (Karla Fritze)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0" b="12187"/>
          <a:stretch/>
        </p:blipFill>
        <p:spPr>
          <a:xfrm>
            <a:off x="0" y="1059582"/>
            <a:ext cx="3040380" cy="1753280"/>
          </a:xfrm>
          <a:prstGeom prst="rect">
            <a:avLst/>
          </a:prstGeom>
        </p:spPr>
      </p:pic>
      <p:sp>
        <p:nvSpPr>
          <p:cNvPr id="12" name="Textplatzhalter 3"/>
          <p:cNvSpPr>
            <a:spLocks noGrp="1"/>
          </p:cNvSpPr>
          <p:nvPr>
            <p:ph type="body" sz="half" idx="2"/>
          </p:nvPr>
        </p:nvSpPr>
        <p:spPr>
          <a:xfrm>
            <a:off x="468000" y="2878258"/>
            <a:ext cx="2305636" cy="1903291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11" name="Grafik 4" descr="Foto Griebnitzsee (Karla Fritze)" title="Foto Griebnitzsee (Karla Fritze)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3"/>
          <a:stretch/>
        </p:blipFill>
        <p:spPr>
          <a:xfrm>
            <a:off x="3114328" y="1059582"/>
            <a:ext cx="2812878" cy="1753280"/>
          </a:xfrm>
          <a:prstGeom prst="rect">
            <a:avLst/>
          </a:prstGeom>
        </p:spPr>
      </p:pic>
      <p:sp>
        <p:nvSpPr>
          <p:cNvPr id="15" name="Textplatzhalter 5"/>
          <p:cNvSpPr>
            <a:spLocks noGrp="1"/>
          </p:cNvSpPr>
          <p:nvPr>
            <p:ph type="body" sz="half" idx="13"/>
          </p:nvPr>
        </p:nvSpPr>
        <p:spPr>
          <a:xfrm>
            <a:off x="3114328" y="2878258"/>
            <a:ext cx="2305636" cy="1903291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8" name="Grafik 6" descr="Foto Golm (Karla Fritze)" title="Foto Golm (Karla Fritze)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6"/>
          <a:stretch/>
        </p:blipFill>
        <p:spPr>
          <a:xfrm>
            <a:off x="6004560" y="1059582"/>
            <a:ext cx="3145180" cy="1753280"/>
          </a:xfrm>
          <a:prstGeom prst="rect">
            <a:avLst/>
          </a:prstGeom>
        </p:spPr>
      </p:pic>
      <p:sp>
        <p:nvSpPr>
          <p:cNvPr id="16" name="Textplatzhalter 7"/>
          <p:cNvSpPr>
            <a:spLocks noGrp="1"/>
          </p:cNvSpPr>
          <p:nvPr>
            <p:ph type="body" sz="half" idx="14"/>
          </p:nvPr>
        </p:nvSpPr>
        <p:spPr>
          <a:xfrm>
            <a:off x="6013450" y="2878257"/>
            <a:ext cx="2305636" cy="1903291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platzhalter 8"/>
          <p:cNvSpPr txBox="1"/>
          <p:nvPr userDrawn="1"/>
        </p:nvSpPr>
        <p:spPr>
          <a:xfrm>
            <a:off x="7978112" y="4671134"/>
            <a:ext cx="9220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bg2"/>
                </a:solidFill>
              </a:rPr>
              <a:t>Foto (Karla Fritze)</a:t>
            </a:r>
          </a:p>
        </p:txBody>
      </p:sp>
      <p:sp>
        <p:nvSpPr>
          <p:cNvPr id="2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25.08.24</a:t>
            </a:fld>
            <a:endParaRPr lang="de-DE" dirty="0"/>
          </a:p>
        </p:txBody>
      </p:sp>
      <p:sp>
        <p:nvSpPr>
          <p:cNvPr id="7" name="Foliennummernplatzhalt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768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8426746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3" name="Vertikal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68000" y="1584000"/>
            <a:ext cx="8426747" cy="3199753"/>
          </a:xfrm>
        </p:spPr>
        <p:txBody>
          <a:bodyPr vert="eaVert"/>
          <a:lstStyle>
            <a:lvl1pPr>
              <a:defRPr baseline="0"/>
            </a:lvl1pPr>
          </a:lstStyle>
          <a:p>
            <a:pPr lvl="0"/>
            <a:r>
              <a:rPr lang="de-DE" dirty="0"/>
              <a:t>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25.08.24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9296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 Titel 1"/>
          <p:cNvSpPr>
            <a:spLocks noGrp="1"/>
          </p:cNvSpPr>
          <p:nvPr>
            <p:ph type="title" orient="vert" hasCustomPrompt="1"/>
          </p:nvPr>
        </p:nvSpPr>
        <p:spPr>
          <a:xfrm>
            <a:off x="7344000" y="1152000"/>
            <a:ext cx="1549859" cy="3625174"/>
          </a:xfrm>
        </p:spPr>
        <p:txBody>
          <a:bodyPr vert="eaVert" anchor="t"/>
          <a:lstStyle>
            <a:lvl1pPr>
              <a:defRPr/>
            </a:lvl1pPr>
          </a:lstStyle>
          <a:p>
            <a:r>
              <a:rPr lang="de-DE"/>
              <a:t>Folientitel </a:t>
            </a:r>
            <a:r>
              <a:rPr lang="de-DE" dirty="0"/>
              <a:t>durch Klicken bearbeiten</a:t>
            </a:r>
            <a:endParaRPr lang="en-US" dirty="0"/>
          </a:p>
        </p:txBody>
      </p:sp>
      <p:sp>
        <p:nvSpPr>
          <p:cNvPr id="3" name="Vertikal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68000" y="1152000"/>
            <a:ext cx="6770452" cy="362517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 dirty="0"/>
              <a:t>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25.08.24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2960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8426747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1584000"/>
            <a:ext cx="8426748" cy="319326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6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25.08.24</a:t>
            </a:fld>
            <a:endParaRPr lang="de-DE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1206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6994B08-39B6-D468-CEAE-1C469D7F4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12FAE-D337-A542-9026-C47E42D1E69D}" type="datetimeFigureOut">
              <a:rPr lang="de-DE" smtClean="0"/>
              <a:t>25.08.24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72F2678-9E76-2CD6-BA66-7C9EC944C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E3B107B-B6DD-8D59-CBE2-7C864BA8B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D563-128A-904C-8E83-1809D1C4A1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4547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8000" y="1080000"/>
            <a:ext cx="8443527" cy="678180"/>
          </a:xfrm>
        </p:spPr>
        <p:txBody>
          <a:bodyPr anchor="t">
            <a:noAutofit/>
          </a:bodyPr>
          <a:lstStyle>
            <a:lvl1pPr algn="ctr">
              <a:defRPr sz="3200"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10" name="Bildplatzhalter 2"/>
          <p:cNvSpPr>
            <a:spLocks noGrp="1" noChangeAspect="1"/>
          </p:cNvSpPr>
          <p:nvPr>
            <p:ph type="pic" idx="1"/>
          </p:nvPr>
        </p:nvSpPr>
        <p:spPr>
          <a:xfrm>
            <a:off x="468000" y="1944000"/>
            <a:ext cx="8443528" cy="113441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11" name="Untertitel 3"/>
          <p:cNvSpPr>
            <a:spLocks noGrp="1"/>
          </p:cNvSpPr>
          <p:nvPr>
            <p:ph type="body" sz="half" idx="13" hasCustomPrompt="1"/>
          </p:nvPr>
        </p:nvSpPr>
        <p:spPr>
          <a:xfrm>
            <a:off x="468000" y="3443909"/>
            <a:ext cx="8443528" cy="427632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Untertitel durch Klicken bearbeiten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4140000"/>
            <a:ext cx="8443528" cy="370046"/>
          </a:xfrm>
        </p:spPr>
        <p:txBody>
          <a:bodyPr>
            <a:no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25.08.24</a:t>
            </a:fld>
            <a:endParaRPr lang="de-DE" dirty="0"/>
          </a:p>
        </p:txBody>
      </p:sp>
      <p:sp>
        <p:nvSpPr>
          <p:cNvPr id="9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4485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8426747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720000"/>
            <a:ext cx="8426748" cy="416873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25.08.24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64990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nummerie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8433232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8" name="Inhaltsplatzhalter 2"/>
          <p:cNvSpPr>
            <a:spLocks noGrp="1"/>
          </p:cNvSpPr>
          <p:nvPr>
            <p:ph sz="quarter" idx="13" hasCustomPrompt="1"/>
          </p:nvPr>
        </p:nvSpPr>
        <p:spPr>
          <a:xfrm>
            <a:off x="468000" y="720000"/>
            <a:ext cx="8437360" cy="4166288"/>
          </a:xfrm>
        </p:spPr>
        <p:txBody>
          <a:bodyPr/>
          <a:lstStyle>
            <a:lvl1pPr marL="457200" indent="-457200">
              <a:buFont typeface="+mj-lt"/>
              <a:buAutoNum type="arabicPeriod"/>
              <a:defRPr/>
            </a:lvl1pPr>
            <a:lvl2pPr marL="685800" indent="-342900">
              <a:buFont typeface="+mj-lt"/>
              <a:buAutoNum type="alphaLcParenR"/>
              <a:defRPr/>
            </a:lvl2pPr>
            <a:lvl3pPr marL="1028700" indent="-342900">
              <a:buFont typeface="+mj-lt"/>
              <a:buAutoNum type="romanLcPeriod"/>
              <a:defRPr/>
            </a:lvl3pPr>
            <a:lvl4pPr marL="1371600" indent="-342900">
              <a:buFont typeface="+mj-lt"/>
              <a:buAutoNum type="arabicParenBoth"/>
              <a:defRPr/>
            </a:lvl4pPr>
            <a:lvl5pPr marL="1714500" indent="-342900">
              <a:buFont typeface="+mj-lt"/>
              <a:buAutoNum type="alphaLcPeriod"/>
              <a:defRPr/>
            </a:lvl5pPr>
          </a:lstStyle>
          <a:p>
            <a:pPr lvl="0"/>
            <a:r>
              <a:rPr lang="de-DE" dirty="0"/>
              <a:t>Nummerierte 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25.08.24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11702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hemenwechs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928" y="1080000"/>
            <a:ext cx="8437042" cy="2281485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66928" y="3420000"/>
            <a:ext cx="8437042" cy="131797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25.08.24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43956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nwechsel mi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8000" y="3780000"/>
            <a:ext cx="8443527" cy="438370"/>
          </a:xfrm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4356000"/>
            <a:ext cx="8443528" cy="370046"/>
          </a:xfrm>
        </p:spPr>
        <p:txBody>
          <a:bodyPr>
            <a:no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8" name="Bildplatzhalter 3"/>
          <p:cNvSpPr>
            <a:spLocks noGrp="1" noChangeAspect="1"/>
          </p:cNvSpPr>
          <p:nvPr>
            <p:ph type="pic" idx="1"/>
          </p:nvPr>
        </p:nvSpPr>
        <p:spPr>
          <a:xfrm>
            <a:off x="468000" y="1080000"/>
            <a:ext cx="8443527" cy="257909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3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25.08.24</a:t>
            </a:fld>
            <a:endParaRPr lang="de-DE" dirty="0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92879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59999"/>
            <a:ext cx="8426746" cy="36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8000" y="720000"/>
            <a:ext cx="4041437" cy="414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4000" y="720000"/>
            <a:ext cx="4271009" cy="414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25.08.24</a:t>
            </a:fld>
            <a:endParaRPr lang="de-DE" dirty="0"/>
          </a:p>
        </p:txBody>
      </p:sp>
      <p:sp>
        <p:nvSpPr>
          <p:cNvPr id="10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65888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8430556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68000" y="720000"/>
            <a:ext cx="4024769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8000" y="1368000"/>
            <a:ext cx="4024769" cy="34163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Liste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4000" y="720000"/>
            <a:ext cx="4274820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44000" y="1368000"/>
            <a:ext cx="4274820" cy="34163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Liste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0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25.08.24</a:t>
            </a:fld>
            <a:endParaRPr lang="de-DE" dirty="0"/>
          </a:p>
        </p:txBody>
      </p:sp>
      <p:sp>
        <p:nvSpPr>
          <p:cNvPr id="12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35122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upp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8426746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half" idx="2"/>
          </p:nvPr>
        </p:nvSpPr>
        <p:spPr>
          <a:xfrm>
            <a:off x="468000" y="1908000"/>
            <a:ext cx="2305636" cy="2846880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21" name="Bildplatzhalter 3"/>
          <p:cNvSpPr>
            <a:spLocks noGrp="1" noChangeAspect="1"/>
          </p:cNvSpPr>
          <p:nvPr>
            <p:ph type="pic" idx="1"/>
          </p:nvPr>
        </p:nvSpPr>
        <p:spPr>
          <a:xfrm>
            <a:off x="468000" y="720000"/>
            <a:ext cx="2305637" cy="1160884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15" name="Textplatzhalter 4"/>
          <p:cNvSpPr>
            <a:spLocks noGrp="1"/>
          </p:cNvSpPr>
          <p:nvPr>
            <p:ph type="body" sz="half" idx="13"/>
          </p:nvPr>
        </p:nvSpPr>
        <p:spPr>
          <a:xfrm>
            <a:off x="3114328" y="1908000"/>
            <a:ext cx="2305636" cy="2846880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2" name="Bildplatzhalter 5"/>
          <p:cNvSpPr>
            <a:spLocks noGrp="1" noChangeAspect="1"/>
          </p:cNvSpPr>
          <p:nvPr>
            <p:ph type="pic" idx="15"/>
          </p:nvPr>
        </p:nvSpPr>
        <p:spPr>
          <a:xfrm>
            <a:off x="3114327" y="720000"/>
            <a:ext cx="2305637" cy="1160884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16" name="Textplatzhalter 6"/>
          <p:cNvSpPr>
            <a:spLocks noGrp="1"/>
          </p:cNvSpPr>
          <p:nvPr>
            <p:ph type="body" sz="half" idx="14"/>
          </p:nvPr>
        </p:nvSpPr>
        <p:spPr>
          <a:xfrm>
            <a:off x="6013450" y="1908000"/>
            <a:ext cx="2305636" cy="2846880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3" name="Bildplatzhalter 7"/>
          <p:cNvSpPr>
            <a:spLocks noGrp="1" noChangeAspect="1"/>
          </p:cNvSpPr>
          <p:nvPr>
            <p:ph type="pic" idx="16"/>
          </p:nvPr>
        </p:nvSpPr>
        <p:spPr>
          <a:xfrm>
            <a:off x="6013449" y="720000"/>
            <a:ext cx="2305637" cy="1160884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2" name="Datumsplatzhalter 9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25.08.24</a:t>
            </a:fld>
            <a:endParaRPr lang="de-DE" dirty="0"/>
          </a:p>
        </p:txBody>
      </p:sp>
      <p:sp>
        <p:nvSpPr>
          <p:cNvPr id="7" name="Foliennummernplatzhalter 1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12023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59999"/>
            <a:ext cx="8426746" cy="36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25.08.24</a:t>
            </a:fld>
            <a:endParaRPr lang="de-DE" dirty="0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2779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nummerie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8433232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8" name="Inhaltsplatzhalter 2"/>
          <p:cNvSpPr>
            <a:spLocks noGrp="1"/>
          </p:cNvSpPr>
          <p:nvPr>
            <p:ph sz="quarter" idx="13" hasCustomPrompt="1"/>
          </p:nvPr>
        </p:nvSpPr>
        <p:spPr>
          <a:xfrm>
            <a:off x="468000" y="1584000"/>
            <a:ext cx="8437360" cy="3197361"/>
          </a:xfrm>
        </p:spPr>
        <p:txBody>
          <a:bodyPr/>
          <a:lstStyle>
            <a:lvl1pPr marL="457200" indent="-457200">
              <a:buFont typeface="+mj-lt"/>
              <a:buAutoNum type="arabicPeriod"/>
              <a:defRPr/>
            </a:lvl1pPr>
            <a:lvl2pPr marL="685800" indent="-342900">
              <a:buFont typeface="+mj-lt"/>
              <a:buAutoNum type="alphaLcParenR"/>
              <a:defRPr/>
            </a:lvl2pPr>
            <a:lvl3pPr marL="1028700" indent="-342900">
              <a:buFont typeface="+mj-lt"/>
              <a:buAutoNum type="romanLcPeriod"/>
              <a:defRPr/>
            </a:lvl3pPr>
            <a:lvl4pPr marL="1371600" indent="-342900">
              <a:buFont typeface="+mj-lt"/>
              <a:buAutoNum type="arabicParenBoth"/>
              <a:defRPr/>
            </a:lvl4pPr>
            <a:lvl5pPr marL="1714500" indent="-342900">
              <a:buFont typeface="+mj-lt"/>
              <a:buAutoNum type="alphaLcPeriod"/>
              <a:defRPr/>
            </a:lvl5pPr>
          </a:lstStyle>
          <a:p>
            <a:pPr lvl="0"/>
            <a:r>
              <a:rPr lang="de-DE" dirty="0"/>
              <a:t>Nummerierte 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25.08.24</a:t>
            </a:fld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15557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-521232"/>
            <a:ext cx="8426746" cy="358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de-DE" dirty="0"/>
              <a:t>Nicht sichtbaren Folientitel durch Klicken bearbeiten</a:t>
            </a:r>
            <a:endParaRPr lang="en-US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25.08.24</a:t>
            </a:fld>
            <a:endParaRPr lang="de-DE" dirty="0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36462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3092636" cy="119386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1584000"/>
            <a:ext cx="3092636" cy="3276000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3672000" y="360000"/>
            <a:ext cx="5246371" cy="450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3" name="Datumsplatzhalt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25.08.24</a:t>
            </a:fld>
            <a:endParaRPr lang="de-DE" dirty="0"/>
          </a:p>
        </p:txBody>
      </p:sp>
      <p:sp>
        <p:nvSpPr>
          <p:cNvPr id="10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0733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3112091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1584000"/>
            <a:ext cx="3112091" cy="3276000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3" name="Bildplatzhalter 3"/>
          <p:cNvSpPr>
            <a:spLocks noGrp="1" noChangeAspect="1"/>
          </p:cNvSpPr>
          <p:nvPr>
            <p:ph type="pic" idx="1"/>
          </p:nvPr>
        </p:nvSpPr>
        <p:spPr>
          <a:xfrm>
            <a:off x="3672001" y="360000"/>
            <a:ext cx="5120569" cy="4500000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25.08.24</a:t>
            </a:fld>
            <a:endParaRPr lang="de-DE" dirty="0"/>
          </a:p>
        </p:txBody>
      </p:sp>
      <p:sp>
        <p:nvSpPr>
          <p:cNvPr id="10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16055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928" y="1116000"/>
            <a:ext cx="8437042" cy="1200150"/>
          </a:xfrm>
        </p:spPr>
        <p:txBody>
          <a:bodyPr anchor="b"/>
          <a:lstStyle>
            <a:lvl1pPr algn="ctr">
              <a:defRPr sz="2400" baseline="0"/>
            </a:lvl1pPr>
          </a:lstStyle>
          <a:p>
            <a:r>
              <a:rPr lang="de-DE" dirty="0"/>
              <a:t>Feedback, Fragen, Diskussion</a:t>
            </a:r>
            <a:br>
              <a:rPr lang="de-DE" dirty="0"/>
            </a:br>
            <a:r>
              <a:rPr lang="de-DE" dirty="0"/>
              <a:t>(durch Klicken bearbeiten)</a:t>
            </a:r>
            <a:endParaRPr lang="en-US" dirty="0"/>
          </a:p>
        </p:txBody>
      </p:sp>
      <p:sp>
        <p:nvSpPr>
          <p:cNvPr id="3" name="Bildplatzhalt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68000" y="2412000"/>
            <a:ext cx="8430558" cy="2381742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Bild/Foto durch Klicken auf Symbol hinzufügen</a:t>
            </a:r>
            <a:endParaRPr lang="en-US" dirty="0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25.08.24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03832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928" y="1116000"/>
            <a:ext cx="6547826" cy="1200150"/>
          </a:xfrm>
        </p:spPr>
        <p:txBody>
          <a:bodyPr anchor="b"/>
          <a:lstStyle>
            <a:lvl1pPr>
              <a:defRPr sz="2400" baseline="0"/>
            </a:lvl1pPr>
          </a:lstStyle>
          <a:p>
            <a:r>
              <a:rPr lang="de-DE" dirty="0"/>
              <a:t>Kontakt</a:t>
            </a:r>
            <a:br>
              <a:rPr lang="de-DE" dirty="0"/>
            </a:br>
            <a:r>
              <a:rPr lang="de-DE" dirty="0"/>
              <a:t>(durch Klicken bearbeiten)</a:t>
            </a:r>
            <a:endParaRPr lang="en-US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6928" y="2412000"/>
            <a:ext cx="6547826" cy="2386520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Adresse</a:t>
            </a:r>
          </a:p>
          <a:p>
            <a:pPr lvl="0"/>
            <a:r>
              <a:rPr lang="de-DE" dirty="0"/>
              <a:t>Mail</a:t>
            </a:r>
          </a:p>
          <a:p>
            <a:pPr lvl="0"/>
            <a:r>
              <a:rPr lang="de-DE" dirty="0"/>
              <a:t>Telefon</a:t>
            </a:r>
            <a:br>
              <a:rPr lang="de-DE" dirty="0"/>
            </a:br>
            <a:r>
              <a:rPr lang="de-DE" dirty="0"/>
              <a:t>(durch Klicken bearbeiten)</a:t>
            </a:r>
          </a:p>
        </p:txBody>
      </p:sp>
      <p:sp>
        <p:nvSpPr>
          <p:cNvPr id="3" name="Bildplatzhalter 3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128000" y="2412000"/>
            <a:ext cx="1810839" cy="2381742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Bild/Foto durch Klicken auf Symbol hinzufügen</a:t>
            </a:r>
            <a:endParaRPr lang="en-US" dirty="0"/>
          </a:p>
        </p:txBody>
      </p:sp>
      <p:sp>
        <p:nvSpPr>
          <p:cNvPr id="8" name="Bildplatzhalter Logo 4"/>
          <p:cNvSpPr>
            <a:spLocks noGrp="1" noChangeAspect="1"/>
          </p:cNvSpPr>
          <p:nvPr>
            <p:ph type="pic" idx="13" hasCustomPrompt="1"/>
          </p:nvPr>
        </p:nvSpPr>
        <p:spPr>
          <a:xfrm>
            <a:off x="7128000" y="1116000"/>
            <a:ext cx="1804489" cy="1200150"/>
          </a:xfrm>
        </p:spPr>
        <p:txBody>
          <a:bodyPr anchor="t">
            <a:normAutofit/>
          </a:bodyPr>
          <a:lstStyle>
            <a:lvl1pPr marL="0" indent="0">
              <a:buNone/>
              <a:defRPr sz="18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Logo durch Klicken auf Symbol hinzufügen</a:t>
            </a:r>
            <a:endParaRPr lang="en-US" dirty="0"/>
          </a:p>
        </p:txBody>
      </p:sp>
      <p:sp>
        <p:nvSpPr>
          <p:cNvPr id="9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25.08.24</a:t>
            </a:fld>
            <a:endParaRPr lang="de-DE" dirty="0"/>
          </a:p>
        </p:txBody>
      </p:sp>
      <p:sp>
        <p:nvSpPr>
          <p:cNvPr id="11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33267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8426746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3" name="Vertikal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68000" y="720000"/>
            <a:ext cx="8426747" cy="4140000"/>
          </a:xfrm>
        </p:spPr>
        <p:txBody>
          <a:bodyPr vert="eaVert"/>
          <a:lstStyle>
            <a:lvl1pPr>
              <a:defRPr baseline="0"/>
            </a:lvl1pPr>
          </a:lstStyle>
          <a:p>
            <a:pPr lvl="0"/>
            <a:r>
              <a:rPr lang="de-DE" dirty="0"/>
              <a:t>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25.08.24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61260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 Titel 1"/>
          <p:cNvSpPr>
            <a:spLocks noGrp="1"/>
          </p:cNvSpPr>
          <p:nvPr>
            <p:ph type="title" orient="vert" hasCustomPrompt="1"/>
          </p:nvPr>
        </p:nvSpPr>
        <p:spPr>
          <a:xfrm>
            <a:off x="7354111" y="360000"/>
            <a:ext cx="1549859" cy="4500000"/>
          </a:xfrm>
        </p:spPr>
        <p:txBody>
          <a:bodyPr vert="eaVert" anchor="t"/>
          <a:lstStyle>
            <a:lvl1pPr>
              <a:defRPr/>
            </a:lvl1pPr>
          </a:lstStyle>
          <a:p>
            <a:r>
              <a:rPr lang="de-DE"/>
              <a:t>Folientitel </a:t>
            </a:r>
            <a:r>
              <a:rPr lang="de-DE" dirty="0"/>
              <a:t>durch Klicken bearbeiten</a:t>
            </a:r>
            <a:endParaRPr lang="en-US" dirty="0"/>
          </a:p>
        </p:txBody>
      </p:sp>
      <p:sp>
        <p:nvSpPr>
          <p:cNvPr id="3" name="Vertikal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68000" y="360000"/>
            <a:ext cx="6770452" cy="450000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 dirty="0"/>
              <a:t>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25.08.24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1960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hemenwechs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928" y="1152000"/>
            <a:ext cx="8437042" cy="2281485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66928" y="3456000"/>
            <a:ext cx="8437042" cy="131797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25.08.24</a:t>
            </a:fld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7528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nwechsel mi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8000" y="3852000"/>
            <a:ext cx="8443527" cy="438370"/>
          </a:xfrm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4428000"/>
            <a:ext cx="8443528" cy="370046"/>
          </a:xfrm>
        </p:spPr>
        <p:txBody>
          <a:bodyPr>
            <a:no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8" name="Bildplatzhalter 3"/>
          <p:cNvSpPr>
            <a:spLocks noGrp="1" noChangeAspect="1"/>
          </p:cNvSpPr>
          <p:nvPr>
            <p:ph type="pic" idx="1"/>
          </p:nvPr>
        </p:nvSpPr>
        <p:spPr>
          <a:xfrm>
            <a:off x="468000" y="1152000"/>
            <a:ext cx="8443527" cy="257909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3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25.08.24</a:t>
            </a:fld>
            <a:endParaRPr lang="de-DE" dirty="0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8834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8000" y="1582366"/>
            <a:ext cx="4041437" cy="317770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29149" y="1582365"/>
            <a:ext cx="4271009" cy="31777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25.08.24</a:t>
            </a:fld>
            <a:endParaRPr lang="de-DE" dirty="0"/>
          </a:p>
        </p:txBody>
      </p:sp>
      <p:sp>
        <p:nvSpPr>
          <p:cNvPr id="10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9065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8430556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68000" y="1584000"/>
            <a:ext cx="4024769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8000" y="2309594"/>
            <a:ext cx="4024769" cy="24569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Liste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584000"/>
            <a:ext cx="4274820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29150" y="2309594"/>
            <a:ext cx="4274820" cy="24569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Liste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3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25.08.24</a:t>
            </a:fld>
            <a:endParaRPr lang="de-DE" dirty="0"/>
          </a:p>
        </p:txBody>
      </p:sp>
      <p:sp>
        <p:nvSpPr>
          <p:cNvPr id="15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403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upp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8426746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half" idx="2"/>
          </p:nvPr>
        </p:nvSpPr>
        <p:spPr>
          <a:xfrm>
            <a:off x="468000" y="2878258"/>
            <a:ext cx="2305636" cy="1903291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Bildplatzhalter 3"/>
          <p:cNvSpPr>
            <a:spLocks noGrp="1" noChangeAspect="1"/>
          </p:cNvSpPr>
          <p:nvPr>
            <p:ph type="pic" idx="1"/>
          </p:nvPr>
        </p:nvSpPr>
        <p:spPr>
          <a:xfrm>
            <a:off x="468000" y="1584000"/>
            <a:ext cx="2305637" cy="1160884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5" name="Textplatzhalter 4"/>
          <p:cNvSpPr>
            <a:spLocks noGrp="1"/>
          </p:cNvSpPr>
          <p:nvPr>
            <p:ph type="body" sz="half" idx="13"/>
          </p:nvPr>
        </p:nvSpPr>
        <p:spPr>
          <a:xfrm>
            <a:off x="3114328" y="2878258"/>
            <a:ext cx="2305636" cy="1903291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Bildplatzhalter 5"/>
          <p:cNvSpPr>
            <a:spLocks noGrp="1" noChangeAspect="1"/>
          </p:cNvSpPr>
          <p:nvPr>
            <p:ph type="pic" idx="15"/>
          </p:nvPr>
        </p:nvSpPr>
        <p:spPr>
          <a:xfrm>
            <a:off x="3114327" y="1584000"/>
            <a:ext cx="2305637" cy="1160884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6" name="Textplatzhalter 6"/>
          <p:cNvSpPr>
            <a:spLocks noGrp="1"/>
          </p:cNvSpPr>
          <p:nvPr>
            <p:ph type="body" sz="half" idx="14"/>
          </p:nvPr>
        </p:nvSpPr>
        <p:spPr>
          <a:xfrm>
            <a:off x="6013450" y="2878257"/>
            <a:ext cx="2305636" cy="1903291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Bildplatzhalter 7"/>
          <p:cNvSpPr>
            <a:spLocks noGrp="1" noChangeAspect="1"/>
          </p:cNvSpPr>
          <p:nvPr>
            <p:ph type="pic" idx="16"/>
          </p:nvPr>
        </p:nvSpPr>
        <p:spPr>
          <a:xfrm>
            <a:off x="6013449" y="1584000"/>
            <a:ext cx="2305637" cy="1160884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" name="Datumsplatzhalter 9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25.08.24</a:t>
            </a:fld>
            <a:endParaRPr lang="de-DE" dirty="0"/>
          </a:p>
        </p:txBody>
      </p:sp>
      <p:sp>
        <p:nvSpPr>
          <p:cNvPr id="7" name="Foliennummernplatzhalter 1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2340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25.08.24</a:t>
            </a:fld>
            <a:endParaRPr lang="de-DE" dirty="0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6276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8000" y="1141726"/>
            <a:ext cx="8426746" cy="358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type="body" idx="1"/>
          </p:nvPr>
        </p:nvSpPr>
        <p:spPr>
          <a:xfrm>
            <a:off x="468000" y="1584000"/>
            <a:ext cx="8426747" cy="3287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Aufzählung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Kopfzeilenplatzhalter Grau 3" descr="Background" title="Background"/>
          <p:cNvSpPr/>
          <p:nvPr userDrawn="1"/>
        </p:nvSpPr>
        <p:spPr>
          <a:xfrm>
            <a:off x="0" y="0"/>
            <a:ext cx="9144000" cy="1059582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6" name="Kopfzeilenplatzhalter Logo 4" descr="Hintergrund Kopfbereich Logo Universität Potsdam MathNat Fakultät" title="Hintergrund Kopfbereich Logo Universität Potsdam MathNat Fakultät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29791"/>
            <a:ext cx="3022602" cy="800417"/>
          </a:xfrm>
          <a:prstGeom prst="rect">
            <a:avLst/>
          </a:prstGeom>
        </p:spPr>
      </p:pic>
      <p:sp>
        <p:nvSpPr>
          <p:cNvPr id="11" name="Fußzeilenplatzhalter BG 7" descr="Background" title="Background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0080B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" name="Datumsplatzhalter 9" descr="Datum" title="Datum"/>
          <p:cNvSpPr>
            <a:spLocks noGrp="1"/>
          </p:cNvSpPr>
          <p:nvPr>
            <p:ph type="dt" sz="half" idx="2"/>
          </p:nvPr>
        </p:nvSpPr>
        <p:spPr>
          <a:xfrm>
            <a:off x="6013450" y="4892069"/>
            <a:ext cx="16789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de-DE" sz="800" kern="1200" smtClean="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fld id="{777C7D63-CEFF-4DC6-8D61-6CFF5DE97AA3}" type="datetime1">
              <a:rPr lang="de-DE" smtClean="0"/>
              <a:pPr/>
              <a:t>25.08.24</a:t>
            </a:fld>
            <a:endParaRPr lang="de-DE" dirty="0"/>
          </a:p>
        </p:txBody>
      </p:sp>
      <p:sp>
        <p:nvSpPr>
          <p:cNvPr id="6" name="Foliennummernplatzhalter 10" descr="Foliennummer" title="Foliennummer"/>
          <p:cNvSpPr>
            <a:spLocks noGrp="1"/>
          </p:cNvSpPr>
          <p:nvPr>
            <p:ph type="sldNum" sz="quarter" idx="4"/>
          </p:nvPr>
        </p:nvSpPr>
        <p:spPr>
          <a:xfrm>
            <a:off x="7932420" y="4886578"/>
            <a:ext cx="9715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457200" rtl="0" eaLnBrk="1" latinLnBrk="0" hangingPunct="1">
              <a:defRPr lang="de-DE" sz="800" kern="1200" smtClean="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Fußzeilenplatzhalter 8" descr="Universität Potsdam" title="Universität Potsdam">
            <a:extLst>
              <a:ext uri="{FF2B5EF4-FFF2-40B4-BE49-F238E27FC236}">
                <a16:creationId xmlns:a16="http://schemas.microsoft.com/office/drawing/2014/main" id="{1690862A-D10B-46C5-E51C-4609D95C2EB4}"/>
              </a:ext>
            </a:extLst>
          </p:cNvPr>
          <p:cNvSpPr txBox="1">
            <a:spLocks/>
          </p:cNvSpPr>
          <p:nvPr userDrawn="1"/>
        </p:nvSpPr>
        <p:spPr>
          <a:xfrm>
            <a:off x="360000" y="4905225"/>
            <a:ext cx="557387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50" dirty="0"/>
              <a:t>Universität Potsdam | Prof. Dr. Amitabh Banerji, Constantin Egerer | Chemiedidaktik | </a:t>
            </a:r>
            <a:r>
              <a:rPr lang="de-DE" sz="750" dirty="0" err="1"/>
              <a:t>www.banerji-lab.com</a:t>
            </a:r>
            <a:r>
              <a:rPr lang="de-DE" sz="750" dirty="0"/>
              <a:t> | CC BY-SA (4.0)</a:t>
            </a:r>
          </a:p>
        </p:txBody>
      </p:sp>
    </p:spTree>
    <p:extLst>
      <p:ext uri="{BB962C8B-B14F-4D97-AF65-F5344CB8AC3E}">
        <p14:creationId xmlns:p14="http://schemas.microsoft.com/office/powerpoint/2010/main" val="3754651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2400" b="1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Symbol" panose="05050102010706020507" pitchFamily="18" charset="2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8000" y="360000"/>
            <a:ext cx="8426746" cy="3574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000" y="720000"/>
            <a:ext cx="8426747" cy="4154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Aufzählung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0" name="Kopfzeilenplatzhalter Grau 3" descr="Kopfbereich Hintergrund Balken grau" title="Kopfbereich Hintergrund Balken grau"/>
          <p:cNvSpPr/>
          <p:nvPr userDrawn="1"/>
        </p:nvSpPr>
        <p:spPr>
          <a:xfrm>
            <a:off x="0" y="0"/>
            <a:ext cx="9144000" cy="3506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Kopfzeilenplatzhalter BG 4" descr="Background" title="Background"/>
          <p:cNvSpPr/>
          <p:nvPr userDrawn="1"/>
        </p:nvSpPr>
        <p:spPr>
          <a:xfrm>
            <a:off x="-1" y="242622"/>
            <a:ext cx="2610000" cy="108000"/>
          </a:xfrm>
          <a:prstGeom prst="rect">
            <a:avLst/>
          </a:prstGeom>
          <a:solidFill>
            <a:srgbClr val="0080B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4" name="Fußzeilenplatzhalter BG 5" descr="Background" title="Background"/>
          <p:cNvSpPr/>
          <p:nvPr userDrawn="1"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0080B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" name="Datumsplatzhalter 7" descr="Datum" title="Datum"/>
          <p:cNvSpPr>
            <a:spLocks noGrp="1"/>
          </p:cNvSpPr>
          <p:nvPr>
            <p:ph type="dt" sz="half" idx="2"/>
          </p:nvPr>
        </p:nvSpPr>
        <p:spPr>
          <a:xfrm>
            <a:off x="6013450" y="4892069"/>
            <a:ext cx="16789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fld id="{777C7D63-CEFF-4DC6-8D61-6CFF5DE97AA3}" type="datetime1">
              <a:rPr lang="de-DE" smtClean="0"/>
              <a:pPr/>
              <a:t>25.08.24</a:t>
            </a:fld>
            <a:endParaRPr lang="de-DE" dirty="0"/>
          </a:p>
        </p:txBody>
      </p:sp>
      <p:sp>
        <p:nvSpPr>
          <p:cNvPr id="6" name="Foliennummernplatzhalter 8" descr="Foliennummer" title="Foliennummer"/>
          <p:cNvSpPr>
            <a:spLocks noGrp="1"/>
          </p:cNvSpPr>
          <p:nvPr>
            <p:ph type="sldNum" sz="quarter" idx="4"/>
          </p:nvPr>
        </p:nvSpPr>
        <p:spPr>
          <a:xfrm>
            <a:off x="7932420" y="4886578"/>
            <a:ext cx="9715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6" descr="Universität Potsdam" title="Universität Potsdam">
            <a:extLst>
              <a:ext uri="{FF2B5EF4-FFF2-40B4-BE49-F238E27FC236}">
                <a16:creationId xmlns:a16="http://schemas.microsoft.com/office/drawing/2014/main" id="{0F4CA34F-EF54-85D5-D214-E06CD6F3D38D}"/>
              </a:ext>
            </a:extLst>
          </p:cNvPr>
          <p:cNvSpPr txBox="1">
            <a:spLocks/>
          </p:cNvSpPr>
          <p:nvPr userDrawn="1"/>
        </p:nvSpPr>
        <p:spPr>
          <a:xfrm>
            <a:off x="360000" y="4897204"/>
            <a:ext cx="557387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50" dirty="0"/>
              <a:t>Universität Potsdam | Prof. Dr. Amitabh Banerji, Constantin Egerer | Chemiedidaktik | </a:t>
            </a:r>
            <a:r>
              <a:rPr lang="de-DE" sz="750" dirty="0" err="1"/>
              <a:t>www.banerji-lab.com</a:t>
            </a:r>
            <a:r>
              <a:rPr lang="de-DE" sz="750" dirty="0"/>
              <a:t> | CC BY-SA (4.0)</a:t>
            </a:r>
          </a:p>
        </p:txBody>
      </p:sp>
    </p:spTree>
    <p:extLst>
      <p:ext uri="{BB962C8B-B14F-4D97-AF65-F5344CB8AC3E}">
        <p14:creationId xmlns:p14="http://schemas.microsoft.com/office/powerpoint/2010/main" val="301018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702" r:id="rId15"/>
    <p:sldLayoutId id="2147483703" r:id="rId16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2400" b="1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Symbol" panose="05050102010706020507" pitchFamily="18" charset="2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9.pn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2.xml"/><Relationship Id="rId6" Type="http://schemas.openxmlformats.org/officeDocument/2006/relationships/slide" Target="slide2.xml"/><Relationship Id="rId5" Type="http://schemas.openxmlformats.org/officeDocument/2006/relationships/slide" Target="slide6.xml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slide" Target="slide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10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1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DD3FC8-C16F-4553-E78D-FC7C8D2B3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Aufgabe 2 – radikalische Substitution von Ethan und Chlor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ECF8CA-8223-3861-77AD-5532CBBA1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2571750"/>
            <a:ext cx="8426748" cy="220551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de-DE" sz="2000" b="1" dirty="0"/>
              <a:t>Bitte starten Sie die Bildschirmpräsentation für eine optimale Darstellung des Lernmaterials. Klicken Sie dann auf den „Start-Button“. </a:t>
            </a:r>
            <a:endParaRPr lang="de-DE" sz="20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491683-16F1-0AF5-33E2-0253FDA65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25.08.24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0568BC5-7575-2E78-F14E-EEFC17521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8" name="Abgerundetes Rechteck 7">
            <a:hlinkClick r:id="rId2" action="ppaction://hlinksldjump"/>
            <a:extLst>
              <a:ext uri="{FF2B5EF4-FFF2-40B4-BE49-F238E27FC236}">
                <a16:creationId xmlns:a16="http://schemas.microsoft.com/office/drawing/2014/main" id="{BA94CD43-3F99-9062-3E49-EE34A1007BDD}"/>
              </a:ext>
            </a:extLst>
          </p:cNvPr>
          <p:cNvSpPr/>
          <p:nvPr/>
        </p:nvSpPr>
        <p:spPr>
          <a:xfrm>
            <a:off x="4061717" y="3991500"/>
            <a:ext cx="1239311" cy="54621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ym typeface="Wingdings" pitchFamily="2" charset="2"/>
              </a:rPr>
              <a:t>Start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849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5E0887-FD23-6744-49FF-017E6903C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Detaillierte Anleitung der ersten Schritte der Animation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8228AE-0F7A-C65A-2B3F-E3E4C898C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25.08.24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01D2B39-23C3-3A99-FF3B-2D1153F94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22" name="Abgerundetes Rechteck 21">
            <a:hlinkClick r:id="rId2" action="ppaction://hlinksldjump"/>
            <a:extLst>
              <a:ext uri="{FF2B5EF4-FFF2-40B4-BE49-F238E27FC236}">
                <a16:creationId xmlns:a16="http://schemas.microsoft.com/office/drawing/2014/main" id="{A4295BA0-F6A5-B18C-91E6-0C9CDCDEC47F}"/>
              </a:ext>
            </a:extLst>
          </p:cNvPr>
          <p:cNvSpPr/>
          <p:nvPr/>
        </p:nvSpPr>
        <p:spPr>
          <a:xfrm>
            <a:off x="103432" y="4343106"/>
            <a:ext cx="1239311" cy="54621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ym typeface="Wingdings" pitchFamily="2" charset="2"/>
              </a:rPr>
              <a:t> </a:t>
            </a:r>
            <a:r>
              <a:rPr lang="de-DE" dirty="0"/>
              <a:t>Zurück</a:t>
            </a:r>
          </a:p>
        </p:txBody>
      </p:sp>
      <p:sp>
        <p:nvSpPr>
          <p:cNvPr id="3" name="Abgerundetes Rechteck 2">
            <a:hlinkClick r:id="rId3" action="ppaction://hlinksldjump"/>
            <a:extLst>
              <a:ext uri="{FF2B5EF4-FFF2-40B4-BE49-F238E27FC236}">
                <a16:creationId xmlns:a16="http://schemas.microsoft.com/office/drawing/2014/main" id="{1A0D0C08-8841-1447-D426-20DD891C1892}"/>
              </a:ext>
            </a:extLst>
          </p:cNvPr>
          <p:cNvSpPr/>
          <p:nvPr/>
        </p:nvSpPr>
        <p:spPr>
          <a:xfrm>
            <a:off x="1451610" y="4343106"/>
            <a:ext cx="1239311" cy="54621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BFC6D274-3149-D0E7-7418-0E1EE5A51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720001"/>
            <a:ext cx="5064504" cy="362310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dirty="0"/>
              <a:t>Kopieren Sie die aktuelle Folie und fügen Sie sie erneut ein. 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Ziehen Sie ein entstandenes Chlor-Radikal außerhalb des Folienbereiches, um es auszublenden.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Fügen Sie aus der Vorlage das Ethan-Molekül außerhalb des Folienbereiches ein.</a:t>
            </a:r>
          </a:p>
        </p:txBody>
      </p:sp>
      <p:sp>
        <p:nvSpPr>
          <p:cNvPr id="25" name="Interaktive Schaltfläche: Erste Folie 2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1C5471EE-19F8-4E94-8571-6182E659612E}"/>
              </a:ext>
            </a:extLst>
          </p:cNvPr>
          <p:cNvSpPr/>
          <p:nvPr/>
        </p:nvSpPr>
        <p:spPr>
          <a:xfrm>
            <a:off x="1486844" y="4381650"/>
            <a:ext cx="1168842" cy="469127"/>
          </a:xfrm>
          <a:prstGeom prst="actionButtonHom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Abgerundetes Rechteck 25">
            <a:hlinkClick r:id="rId4" action="ppaction://hlinksldjump"/>
            <a:extLst>
              <a:ext uri="{FF2B5EF4-FFF2-40B4-BE49-F238E27FC236}">
                <a16:creationId xmlns:a16="http://schemas.microsoft.com/office/drawing/2014/main" id="{16E95A63-BAF4-EBC6-1268-8ED1D1AA3A0A}"/>
              </a:ext>
            </a:extLst>
          </p:cNvPr>
          <p:cNvSpPr/>
          <p:nvPr/>
        </p:nvSpPr>
        <p:spPr>
          <a:xfrm>
            <a:off x="7798539" y="4343104"/>
            <a:ext cx="1239311" cy="54621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ym typeface="Wingdings" pitchFamily="2" charset="2"/>
              </a:rPr>
              <a:t>Weiter </a:t>
            </a:r>
            <a:endParaRPr lang="de-DE" dirty="0"/>
          </a:p>
        </p:txBody>
      </p:sp>
      <p:pic>
        <p:nvPicPr>
          <p:cNvPr id="8" name="Grafik 7" descr="Ein Bild, das Text, Screenshot, Display, Software enthält.&#10;&#10;Automatisch generierte Beschreibung">
            <a:extLst>
              <a:ext uri="{FF2B5EF4-FFF2-40B4-BE49-F238E27FC236}">
                <a16:creationId xmlns:a16="http://schemas.microsoft.com/office/drawing/2014/main" id="{94A74CDD-1FFA-FF27-B4F3-CB0FEC5690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329" y="1318721"/>
            <a:ext cx="3096691" cy="2314282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82B61DFF-C199-2C78-4A7C-94A6E347ED25}"/>
              </a:ext>
            </a:extLst>
          </p:cNvPr>
          <p:cNvSpPr/>
          <p:nvPr/>
        </p:nvSpPr>
        <p:spPr>
          <a:xfrm>
            <a:off x="5858731" y="1485348"/>
            <a:ext cx="2675192" cy="1515198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ahmen 8">
            <a:extLst>
              <a:ext uri="{FF2B5EF4-FFF2-40B4-BE49-F238E27FC236}">
                <a16:creationId xmlns:a16="http://schemas.microsoft.com/office/drawing/2014/main" id="{0787AC58-41F9-97FB-320A-91D4B96955F4}"/>
              </a:ext>
            </a:extLst>
          </p:cNvPr>
          <p:cNvSpPr/>
          <p:nvPr/>
        </p:nvSpPr>
        <p:spPr>
          <a:xfrm>
            <a:off x="6729413" y="2914226"/>
            <a:ext cx="1203007" cy="829099"/>
          </a:xfrm>
          <a:prstGeom prst="frame">
            <a:avLst>
              <a:gd name="adj1" fmla="val 223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7AFC5EE-43D0-F379-F893-64F216F9F85C}"/>
              </a:ext>
            </a:extLst>
          </p:cNvPr>
          <p:cNvSpPr txBox="1"/>
          <p:nvPr/>
        </p:nvSpPr>
        <p:spPr>
          <a:xfrm>
            <a:off x="6098940" y="1267847"/>
            <a:ext cx="2463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</a:rPr>
              <a:t>außerhalb des Folienbereiches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84E4AF7-448C-3724-6766-2A294ABA9A27}"/>
              </a:ext>
            </a:extLst>
          </p:cNvPr>
          <p:cNvSpPr txBox="1"/>
          <p:nvPr/>
        </p:nvSpPr>
        <p:spPr>
          <a:xfrm>
            <a:off x="6098940" y="1567736"/>
            <a:ext cx="2463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innerhalb des Folienbereiches</a:t>
            </a:r>
          </a:p>
        </p:txBody>
      </p:sp>
      <p:sp>
        <p:nvSpPr>
          <p:cNvPr id="16" name="Rahmen 15">
            <a:extLst>
              <a:ext uri="{FF2B5EF4-FFF2-40B4-BE49-F238E27FC236}">
                <a16:creationId xmlns:a16="http://schemas.microsoft.com/office/drawing/2014/main" id="{CB78578C-754D-1206-B375-21132A5182EE}"/>
              </a:ext>
            </a:extLst>
          </p:cNvPr>
          <p:cNvSpPr/>
          <p:nvPr/>
        </p:nvSpPr>
        <p:spPr>
          <a:xfrm>
            <a:off x="8404814" y="2088320"/>
            <a:ext cx="464206" cy="397534"/>
          </a:xfrm>
          <a:prstGeom prst="frame">
            <a:avLst>
              <a:gd name="adj1" fmla="val 421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14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5E0887-FD23-6744-49FF-017E6903C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Detaillierte Anleitung der ersten Schritte der Animation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8228AE-0F7A-C65A-2B3F-E3E4C898C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25.08.24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01D2B39-23C3-3A99-FF3B-2D1153F94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22" name="Abgerundetes Rechteck 2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4295BA0-F6A5-B18C-91E6-0C9CDCDEC47F}"/>
              </a:ext>
            </a:extLst>
          </p:cNvPr>
          <p:cNvSpPr/>
          <p:nvPr/>
        </p:nvSpPr>
        <p:spPr>
          <a:xfrm>
            <a:off x="103432" y="4343106"/>
            <a:ext cx="1239311" cy="54621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ym typeface="Wingdings" pitchFamily="2" charset="2"/>
              </a:rPr>
              <a:t> </a:t>
            </a:r>
            <a:r>
              <a:rPr lang="de-DE" dirty="0"/>
              <a:t>Zurück</a:t>
            </a:r>
          </a:p>
        </p:txBody>
      </p:sp>
      <p:sp>
        <p:nvSpPr>
          <p:cNvPr id="3" name="Abgerundetes Rechteck 2">
            <a:hlinkClick r:id="rId2" action="ppaction://hlinksldjump"/>
            <a:extLst>
              <a:ext uri="{FF2B5EF4-FFF2-40B4-BE49-F238E27FC236}">
                <a16:creationId xmlns:a16="http://schemas.microsoft.com/office/drawing/2014/main" id="{1A0D0C08-8841-1447-D426-20DD891C1892}"/>
              </a:ext>
            </a:extLst>
          </p:cNvPr>
          <p:cNvSpPr/>
          <p:nvPr/>
        </p:nvSpPr>
        <p:spPr>
          <a:xfrm>
            <a:off x="1451610" y="4343106"/>
            <a:ext cx="1239311" cy="54621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BFC6D274-3149-D0E7-7418-0E1EE5A51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720001"/>
            <a:ext cx="5064504" cy="362310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dirty="0"/>
              <a:t>Kopieren Sie die aktuelle Folie und fügen Sie sie erneut ein. 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Kontrollieren Sie mittels der Bildschirmpräsentation, ob die Animation wie gewünscht abläuft.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Ziehen Sie das Ethan-Molekül außerhalb des Folienbereiches in die unmittelbare Nähe des Chlor-Radikals, welches sich im Folienbereich findet.</a:t>
            </a:r>
          </a:p>
          <a:p>
            <a:pPr marL="0" indent="0">
              <a:buNone/>
            </a:pPr>
            <a:r>
              <a:rPr lang="de-DE" dirty="0"/>
              <a:t>Versuchen Sie von hier aus die nächsten Schritte selbst! Sie können gern Rückfragen stellen.</a:t>
            </a:r>
          </a:p>
        </p:txBody>
      </p:sp>
      <p:sp>
        <p:nvSpPr>
          <p:cNvPr id="25" name="Interaktive Schaltfläche: Erste Folie 2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1C5471EE-19F8-4E94-8571-6182E659612E}"/>
              </a:ext>
            </a:extLst>
          </p:cNvPr>
          <p:cNvSpPr/>
          <p:nvPr/>
        </p:nvSpPr>
        <p:spPr>
          <a:xfrm>
            <a:off x="1486844" y="4381650"/>
            <a:ext cx="1168842" cy="469127"/>
          </a:xfrm>
          <a:prstGeom prst="actionButtonHom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 descr="Ein Bild, das Kreis, Grafiken, Clipart, Schrift enthält.&#10;&#10;Automatisch generierte Beschreibung">
            <a:extLst>
              <a:ext uri="{FF2B5EF4-FFF2-40B4-BE49-F238E27FC236}">
                <a16:creationId xmlns:a16="http://schemas.microsoft.com/office/drawing/2014/main" id="{8306CB9D-662D-730B-52B5-126810851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450" y="2092036"/>
            <a:ext cx="26924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14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EF40D8-0C9A-7603-3D1E-48636B96A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E08894E-6605-1BDC-DD42-AFE252984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25.08.24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A866AEE-E629-1052-54F8-530F143BE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C6035B4-3B1B-FB7A-E988-F5943997C1EE}"/>
              </a:ext>
            </a:extLst>
          </p:cNvPr>
          <p:cNvSpPr/>
          <p:nvPr/>
        </p:nvSpPr>
        <p:spPr>
          <a:xfrm>
            <a:off x="0" y="0"/>
            <a:ext cx="9144000" cy="51604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Bitte klicken Sie nur auf die Schaltflächen. Vielen Dank!</a:t>
            </a:r>
          </a:p>
        </p:txBody>
      </p:sp>
      <p:sp>
        <p:nvSpPr>
          <p:cNvPr id="6" name="Abgerundetes Rechteck 5">
            <a:hlinkClick r:id="rId2" action="ppaction://hlinksldjump"/>
            <a:extLst>
              <a:ext uri="{FF2B5EF4-FFF2-40B4-BE49-F238E27FC236}">
                <a16:creationId xmlns:a16="http://schemas.microsoft.com/office/drawing/2014/main" id="{6AB3E040-54BB-CCE3-815C-B416681174DB}"/>
              </a:ext>
            </a:extLst>
          </p:cNvPr>
          <p:cNvSpPr/>
          <p:nvPr/>
        </p:nvSpPr>
        <p:spPr>
          <a:xfrm>
            <a:off x="111865" y="4340361"/>
            <a:ext cx="1239311" cy="54621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ym typeface="Wingdings" pitchFamily="2" charset="2"/>
              </a:rPr>
              <a:t> </a:t>
            </a:r>
            <a:r>
              <a:rPr lang="de-DE" dirty="0"/>
              <a:t>Zurück</a:t>
            </a:r>
          </a:p>
        </p:txBody>
      </p:sp>
    </p:spTree>
    <p:extLst>
      <p:ext uri="{BB962C8B-B14F-4D97-AF65-F5344CB8AC3E}">
        <p14:creationId xmlns:p14="http://schemas.microsoft.com/office/powerpoint/2010/main" val="173799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DD3FC8-C16F-4553-E78D-FC7C8D2B3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2 – radikalische Substitution von Ethan und Chlor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ECF8CA-8223-3861-77AD-5532CBBA1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510942"/>
            <a:ext cx="8426748" cy="326632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e-DE" sz="2000" b="1" dirty="0"/>
              <a:t>Verwenden Sie hauptsächlich die Methode des Morphens.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de-DE" sz="2000" dirty="0"/>
              <a:t>Nutzen Sie die Vorlage und stellen Sie die Startreaktion dar, indem Sie die </a:t>
            </a:r>
            <a:r>
              <a:rPr lang="de-DE" sz="2000" dirty="0" err="1"/>
              <a:t>homolytische</a:t>
            </a:r>
            <a:r>
              <a:rPr lang="de-DE" sz="2000" dirty="0"/>
              <a:t> Spaltung eines Chlor-Moleküls animieren.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Font typeface="+mj-lt"/>
              <a:buAutoNum type="alphaLcParenR"/>
            </a:pPr>
            <a:r>
              <a:rPr lang="de-DE" sz="2000" dirty="0"/>
              <a:t>Animieren Sie mithilfe der Vorlage die Kettenreaktion. 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de-DE" sz="2000" dirty="0"/>
              <a:t>Zusatz 1: Animieren Sie alle Kettenabbruchreaktionen.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2000" dirty="0"/>
              <a:t>Zusatz 2: Entwickeln Sie eine eigene Animation mittels der Funktion Morphen.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491683-16F1-0AF5-33E2-0253FDA65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25.08.24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0568BC5-7575-2E78-F14E-EEFC17521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95F9A12-E454-74D9-4B5C-83C40392B449}"/>
              </a:ext>
            </a:extLst>
          </p:cNvPr>
          <p:cNvSpPr txBox="1"/>
          <p:nvPr/>
        </p:nvSpPr>
        <p:spPr>
          <a:xfrm>
            <a:off x="468000" y="3977997"/>
            <a:ext cx="7721595" cy="734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de-DE" b="1" dirty="0"/>
              <a:t>Weitere Hilfen finden Sie auf der nächsten Folie. Beachten Sie die </a:t>
            </a:r>
            <a:r>
              <a:rPr lang="de-DE" b="1"/>
              <a:t>online bereitgestellten Vorlagen</a:t>
            </a:r>
            <a:r>
              <a:rPr lang="de-DE" b="1" dirty="0"/>
              <a:t>.</a:t>
            </a:r>
          </a:p>
        </p:txBody>
      </p:sp>
      <p:sp>
        <p:nvSpPr>
          <p:cNvPr id="6" name="Abgerundetes Rechteck 5">
            <a:hlinkClick r:id="rId2" action="ppaction://hlinksldjump"/>
            <a:extLst>
              <a:ext uri="{FF2B5EF4-FFF2-40B4-BE49-F238E27FC236}">
                <a16:creationId xmlns:a16="http://schemas.microsoft.com/office/drawing/2014/main" id="{718071B9-6CF4-4098-59E7-F000F9E64820}"/>
              </a:ext>
            </a:extLst>
          </p:cNvPr>
          <p:cNvSpPr/>
          <p:nvPr/>
        </p:nvSpPr>
        <p:spPr>
          <a:xfrm>
            <a:off x="7798539" y="4343104"/>
            <a:ext cx="1239311" cy="54621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ym typeface="Wingdings" pitchFamily="2" charset="2"/>
              </a:rPr>
              <a:t>Weiter 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747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9ADCA8-8196-2312-67FE-9D2688D54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Haben Sie noch Fragen?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B6571D-A953-A4A8-CB30-EAB3EE973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Wählen Sie die für Sie relevante Kachel aus. Sollten Ihre Fragen nicht geklärt werden können, dann sprechen Sie uns gerne an!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69FF18-F968-C978-0370-296FC3C1F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25.08.24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CF2FAD8-7012-4396-599A-C9ECC133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  <a:extLst>
              <a:ext uri="{FF2B5EF4-FFF2-40B4-BE49-F238E27FC236}">
                <a16:creationId xmlns:a16="http://schemas.microsoft.com/office/drawing/2014/main" id="{019C8ED2-76B2-8377-E748-38BA0BF5771F}"/>
              </a:ext>
            </a:extLst>
          </p:cNvPr>
          <p:cNvSpPr/>
          <p:nvPr/>
        </p:nvSpPr>
        <p:spPr>
          <a:xfrm>
            <a:off x="1704846" y="1612637"/>
            <a:ext cx="2473693" cy="114540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Hilfe zum fachlichen Hintergrund</a:t>
            </a:r>
          </a:p>
        </p:txBody>
      </p:sp>
      <p:sp>
        <p:nvSpPr>
          <p:cNvPr id="7" name="Abgerundetes Rechteck 6">
            <a:hlinkClick r:id="rId3" action="ppaction://hlinksldjump"/>
            <a:extLst>
              <a:ext uri="{FF2B5EF4-FFF2-40B4-BE49-F238E27FC236}">
                <a16:creationId xmlns:a16="http://schemas.microsoft.com/office/drawing/2014/main" id="{AB5171A8-AE5A-C1C3-CDDF-8E68B9E4D838}"/>
              </a:ext>
            </a:extLst>
          </p:cNvPr>
          <p:cNvSpPr/>
          <p:nvPr/>
        </p:nvSpPr>
        <p:spPr>
          <a:xfrm>
            <a:off x="4965462" y="1612637"/>
            <a:ext cx="2473693" cy="114540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Vorschlag zur Animation als Video ansehen</a:t>
            </a:r>
          </a:p>
        </p:txBody>
      </p:sp>
      <p:sp>
        <p:nvSpPr>
          <p:cNvPr id="8" name="Abgerundetes Rechteck 7">
            <a:hlinkClick r:id="rId4" action="ppaction://hlinksldjump"/>
            <a:extLst>
              <a:ext uri="{FF2B5EF4-FFF2-40B4-BE49-F238E27FC236}">
                <a16:creationId xmlns:a16="http://schemas.microsoft.com/office/drawing/2014/main" id="{6E91E5E0-5FBF-680E-CA35-374B1A42A25C}"/>
              </a:ext>
            </a:extLst>
          </p:cNvPr>
          <p:cNvSpPr/>
          <p:nvPr/>
        </p:nvSpPr>
        <p:spPr>
          <a:xfrm>
            <a:off x="4965462" y="3194955"/>
            <a:ext cx="2473693" cy="114540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detaillierte Anleitung der ersten Schritte der Animation</a:t>
            </a:r>
          </a:p>
        </p:txBody>
      </p:sp>
      <p:sp>
        <p:nvSpPr>
          <p:cNvPr id="9" name="Abgerundetes Rechteck 8">
            <a:hlinkClick r:id="rId5" action="ppaction://hlinksldjump"/>
            <a:extLst>
              <a:ext uri="{FF2B5EF4-FFF2-40B4-BE49-F238E27FC236}">
                <a16:creationId xmlns:a16="http://schemas.microsoft.com/office/drawing/2014/main" id="{7F063920-B4F1-E387-9041-678FE1731FBC}"/>
              </a:ext>
            </a:extLst>
          </p:cNvPr>
          <p:cNvSpPr/>
          <p:nvPr/>
        </p:nvSpPr>
        <p:spPr>
          <a:xfrm>
            <a:off x="1704846" y="3194955"/>
            <a:ext cx="2473693" cy="114540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Prinzip des Morphens erklärt</a:t>
            </a:r>
          </a:p>
        </p:txBody>
      </p:sp>
      <p:sp>
        <p:nvSpPr>
          <p:cNvPr id="10" name="Abgerundetes Rechteck 9">
            <a:hlinkClick r:id="rId6" action="ppaction://hlinksldjump"/>
            <a:extLst>
              <a:ext uri="{FF2B5EF4-FFF2-40B4-BE49-F238E27FC236}">
                <a16:creationId xmlns:a16="http://schemas.microsoft.com/office/drawing/2014/main" id="{8B7FC6F3-B8C8-2483-FC88-C19F49FF8D7B}"/>
              </a:ext>
            </a:extLst>
          </p:cNvPr>
          <p:cNvSpPr/>
          <p:nvPr/>
        </p:nvSpPr>
        <p:spPr>
          <a:xfrm>
            <a:off x="111865" y="4340361"/>
            <a:ext cx="1239311" cy="54621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ym typeface="Wingdings" pitchFamily="2" charset="2"/>
              </a:rPr>
              <a:t> </a:t>
            </a:r>
            <a:r>
              <a:rPr lang="de-DE" dirty="0"/>
              <a:t>Zurück</a:t>
            </a:r>
          </a:p>
        </p:txBody>
      </p:sp>
    </p:spTree>
    <p:extLst>
      <p:ext uri="{BB962C8B-B14F-4D97-AF65-F5344CB8AC3E}">
        <p14:creationId xmlns:p14="http://schemas.microsoft.com/office/powerpoint/2010/main" val="103338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04DA07-139F-F2CC-4596-5AE17197F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Fachlicher Hintergrund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C9AA63-0690-CCA0-AE78-54AF5BE54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865" y="718943"/>
            <a:ext cx="8426748" cy="3758790"/>
          </a:xfrm>
        </p:spPr>
        <p:txBody>
          <a:bodyPr numCol="2">
            <a:normAutofit/>
          </a:bodyPr>
          <a:lstStyle/>
          <a:p>
            <a:pPr marL="361950" indent="0" algn="just">
              <a:buNone/>
            </a:pPr>
            <a:r>
              <a:rPr lang="de-DE" sz="1600" dirty="0"/>
              <a:t>Ethan und Chlor reagieren in einer radikalischen Substitution (Redoxreaktion) zu Monochlorethan und Chlorwasserstoff. Die </a:t>
            </a:r>
            <a:r>
              <a:rPr lang="de-DE" sz="1600" b="1" dirty="0"/>
              <a:t>Startreaktion</a:t>
            </a:r>
            <a:r>
              <a:rPr lang="de-DE" sz="1600" dirty="0"/>
              <a:t> besteht darin, dass ein Chlor-Molekül durch Lichtenergie in zwei Chlor-Radikale homolytisch gespalten wird.</a:t>
            </a:r>
          </a:p>
          <a:p>
            <a:pPr marL="361950" indent="0" algn="just">
              <a:buNone/>
            </a:pPr>
            <a:r>
              <a:rPr lang="de-DE" sz="1600" dirty="0"/>
              <a:t>Darauf folgt eine </a:t>
            </a:r>
            <a:r>
              <a:rPr lang="de-DE" sz="1600" b="1" dirty="0"/>
              <a:t>Kettenreaktion</a:t>
            </a:r>
            <a:r>
              <a:rPr lang="de-DE" sz="1600" dirty="0"/>
              <a:t>. Dieses sehr reaktive Chlor-Radikal ist in der Lage eine C-H-Bindung des Ethan-Moleküls zu spalten und zurück bleibt ein Ethyl-Radikal und Chlorwasserstoff. Im Experiment kann HCl durch Färbung eines Säure-Base-Indikators nachgewiesen werden.</a:t>
            </a:r>
          </a:p>
          <a:p>
            <a:pPr marL="361950" indent="0" algn="just">
              <a:buNone/>
            </a:pPr>
            <a:r>
              <a:rPr lang="de-DE" sz="1600" dirty="0"/>
              <a:t>Dieses immer noch sehr reaktive Ethyl-Radikal ist in der Lage die Bindung eines Chlor-Moleküls zu spalten, wodurch das Reaktionsprodukt Monochlorethan und ein Chlor-Radikal gebildet wird. </a:t>
            </a:r>
          </a:p>
          <a:p>
            <a:pPr marL="361950" indent="0" algn="just">
              <a:buNone/>
            </a:pPr>
            <a:r>
              <a:rPr lang="de-DE" sz="1600" dirty="0"/>
              <a:t>Die </a:t>
            </a:r>
            <a:r>
              <a:rPr lang="de-DE" sz="1600" b="1" dirty="0"/>
              <a:t>Kettenabbruchreaktion</a:t>
            </a:r>
            <a:r>
              <a:rPr lang="de-DE" sz="1600" dirty="0"/>
              <a:t>, bei der zwei Radikale miteinander reagieren, soll nicht Bestandteil der Animation sein.</a:t>
            </a:r>
          </a:p>
          <a:p>
            <a:pPr marL="361950" indent="0" algn="just">
              <a:buNone/>
            </a:pPr>
            <a:r>
              <a:rPr lang="de-DE" sz="1600" dirty="0"/>
              <a:t>Reaktionsgleichungen: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3FDC550-2CE1-B795-B3C2-5211739D2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25.08.24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3BEF9A0-89D9-1C1D-6B23-110C2E28C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  <a:extLst>
              <a:ext uri="{FF2B5EF4-FFF2-40B4-BE49-F238E27FC236}">
                <a16:creationId xmlns:a16="http://schemas.microsoft.com/office/drawing/2014/main" id="{85978A0B-A6C6-A24A-7A24-0FD9221DE862}"/>
              </a:ext>
            </a:extLst>
          </p:cNvPr>
          <p:cNvSpPr/>
          <p:nvPr/>
        </p:nvSpPr>
        <p:spPr>
          <a:xfrm>
            <a:off x="111865" y="4340361"/>
            <a:ext cx="1239311" cy="54621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ym typeface="Wingdings" pitchFamily="2" charset="2"/>
              </a:rPr>
              <a:t> </a:t>
            </a:r>
            <a:r>
              <a:rPr lang="de-DE" dirty="0"/>
              <a:t>Zurück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5B9CD373-713F-5123-30ED-636601B66752}"/>
                  </a:ext>
                </a:extLst>
              </p:cNvPr>
              <p:cNvSpPr txBox="1"/>
              <p:nvPr/>
            </p:nvSpPr>
            <p:spPr>
              <a:xfrm>
                <a:off x="4606618" y="2590448"/>
                <a:ext cx="519282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de-DE" sz="1600" b="1" dirty="0"/>
                  <a:t>Startreaktion: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600" i="1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sz="1600" i="1">
                          <a:latin typeface="Cambria Math" panose="02040503050406030204" pitchFamily="18" charset="0"/>
                        </a:rPr>
                        <m:t>→2 </m:t>
                      </m:r>
                      <m:r>
                        <a:rPr lang="de-DE" sz="1600" i="1">
                          <a:latin typeface="Cambria Math" panose="02040503050406030204" pitchFamily="18" charset="0"/>
                        </a:rPr>
                        <m:t>𝐶𝑙</m:t>
                      </m:r>
                      <m:r>
                        <a:rPr lang="de-DE" sz="1600" i="1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5B9CD373-713F-5123-30ED-636601B667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618" y="2590448"/>
                <a:ext cx="5192828" cy="584775"/>
              </a:xfrm>
              <a:prstGeom prst="rect">
                <a:avLst/>
              </a:prstGeom>
              <a:blipFill>
                <a:blip r:embed="rId3"/>
                <a:stretch>
                  <a:fillRect l="-488" t="-4255" b="-638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A6128DAF-E96B-6D5C-F404-EDCDD414E625}"/>
                  </a:ext>
                </a:extLst>
              </p:cNvPr>
              <p:cNvSpPr txBox="1"/>
              <p:nvPr/>
            </p:nvSpPr>
            <p:spPr>
              <a:xfrm>
                <a:off x="4606618" y="3222091"/>
                <a:ext cx="5192828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de-DE" sz="1600" b="1" dirty="0"/>
                  <a:t>Kettenreaktion: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𝐶𝑙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⋅+ 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→ ⋅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𝐻𝐶𝑙</m:t>
                      </m:r>
                    </m:oMath>
                  </m:oMathPara>
                </a14:m>
                <a:endParaRPr lang="de-DE" sz="1600" b="0" dirty="0"/>
              </a:p>
              <a:p>
                <a:pPr marL="0" indent="0">
                  <a:buNone/>
                </a:pPr>
                <a:endParaRPr lang="de-DE" sz="1600" b="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1600" i="1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1600" b="0" i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DE" sz="1600" dirty="0"/>
                  <a:t>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𝐶𝑙</m:t>
                    </m:r>
                    <m:r>
                      <a:rPr lang="de-DE" sz="1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sz="1600" i="1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1600" i="1">
                        <a:latin typeface="Cambria Math" panose="02040503050406030204" pitchFamily="18" charset="0"/>
                      </a:rPr>
                      <m:t>𝐶𝑙</m:t>
                    </m:r>
                    <m:r>
                      <a:rPr lang="de-DE" sz="1600" i="1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endParaRPr lang="de-DE" sz="1600" dirty="0"/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A6128DAF-E96B-6D5C-F404-EDCDD414E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618" y="3222091"/>
                <a:ext cx="5192828" cy="1077218"/>
              </a:xfrm>
              <a:prstGeom prst="rect">
                <a:avLst/>
              </a:prstGeom>
              <a:blipFill>
                <a:blip r:embed="rId4"/>
                <a:stretch>
                  <a:fillRect l="-488" t="-116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535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B28B5640-1F42-41A9-37C4-3E97C7934619}"/>
              </a:ext>
            </a:extLst>
          </p:cNvPr>
          <p:cNvSpPr txBox="1"/>
          <p:nvPr/>
        </p:nvSpPr>
        <p:spPr>
          <a:xfrm>
            <a:off x="2484927" y="1159056"/>
            <a:ext cx="4392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Falls das Video nicht sichtbar ist, dann bitte die Präsentation neu starten!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CCD3D5-9B35-5A58-2F94-93CC1015F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305" y="16179"/>
            <a:ext cx="6111440" cy="358942"/>
          </a:xfrm>
        </p:spPr>
        <p:txBody>
          <a:bodyPr/>
          <a:lstStyle/>
          <a:p>
            <a:r>
              <a:rPr lang="de-DE" dirty="0"/>
              <a:t>Vorschlag für die Animation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B7211A3-6F02-E7D9-A43F-ABA528390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25.08.24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DE8E543-0F59-B1E7-EB63-B100E262C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5</a:t>
            </a:fld>
            <a:endParaRPr lang="de-DE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915BF966-D872-AF90-618D-22673B855E41}"/>
              </a:ext>
            </a:extLst>
          </p:cNvPr>
          <p:cNvGrpSpPr/>
          <p:nvPr/>
        </p:nvGrpSpPr>
        <p:grpSpPr>
          <a:xfrm>
            <a:off x="3969003" y="1859380"/>
            <a:ext cx="1424739" cy="1424739"/>
            <a:chOff x="2542674" y="1147011"/>
            <a:chExt cx="1424739" cy="142473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F572266-64EB-C377-061C-4D40D6560657}"/>
                </a:ext>
              </a:extLst>
            </p:cNvPr>
            <p:cNvSpPr/>
            <p:nvPr/>
          </p:nvSpPr>
          <p:spPr>
            <a:xfrm>
              <a:off x="2542674" y="1147011"/>
              <a:ext cx="1424739" cy="142473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Dreieck 6">
              <a:extLst>
                <a:ext uri="{FF2B5EF4-FFF2-40B4-BE49-F238E27FC236}">
                  <a16:creationId xmlns:a16="http://schemas.microsoft.com/office/drawing/2014/main" id="{FC1C84D9-06AD-968C-4D11-09B6E976FAEF}"/>
                </a:ext>
              </a:extLst>
            </p:cNvPr>
            <p:cNvSpPr/>
            <p:nvPr/>
          </p:nvSpPr>
          <p:spPr>
            <a:xfrm rot="5400000">
              <a:off x="2919663" y="1482529"/>
              <a:ext cx="874294" cy="753702"/>
            </a:xfrm>
            <a:prstGeom prst="triangl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5" name="Präsentation3">
            <a:hlinkClick r:id="" action="ppaction://media"/>
            <a:extLst>
              <a:ext uri="{FF2B5EF4-FFF2-40B4-BE49-F238E27FC236}">
                <a16:creationId xmlns:a16="http://schemas.microsoft.com/office/drawing/2014/main" id="{FA4E7CB7-3F61-B71C-2A3E-90137C80D56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65.4759"/>
                </p14:media>
              </p:ext>
            </p:extLst>
          </p:nvPr>
        </p:nvPicPr>
        <p:blipFill rotWithShape="1">
          <a:blip r:embed="rId4"/>
          <a:srcRect t="7293" b="4995"/>
          <a:stretch/>
        </p:blipFill>
        <p:spPr>
          <a:xfrm>
            <a:off x="0" y="375121"/>
            <a:ext cx="9144000" cy="4511457"/>
          </a:xfrm>
          <a:prstGeom prst="rect">
            <a:avLst/>
          </a:prstGeom>
        </p:spPr>
      </p:pic>
      <p:sp>
        <p:nvSpPr>
          <p:cNvPr id="11" name="Abgerundetes Rechteck 10">
            <a:hlinkClick r:id="rId5" action="ppaction://hlinksldjump"/>
            <a:extLst>
              <a:ext uri="{FF2B5EF4-FFF2-40B4-BE49-F238E27FC236}">
                <a16:creationId xmlns:a16="http://schemas.microsoft.com/office/drawing/2014/main" id="{A626270E-A1CE-F34B-DA0A-B8A27AC28C9A}"/>
              </a:ext>
            </a:extLst>
          </p:cNvPr>
          <p:cNvSpPr/>
          <p:nvPr/>
        </p:nvSpPr>
        <p:spPr>
          <a:xfrm>
            <a:off x="103432" y="4343106"/>
            <a:ext cx="1239311" cy="54621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ym typeface="Wingdings" pitchFamily="2" charset="2"/>
              </a:rPr>
              <a:t> </a:t>
            </a:r>
            <a:r>
              <a:rPr lang="de-DE" dirty="0"/>
              <a:t>Zurück</a:t>
            </a:r>
          </a:p>
        </p:txBody>
      </p:sp>
    </p:spTree>
    <p:extLst>
      <p:ext uri="{BB962C8B-B14F-4D97-AF65-F5344CB8AC3E}">
        <p14:creationId xmlns:p14="http://schemas.microsoft.com/office/powerpoint/2010/main" val="285996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6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5E0887-FD23-6744-49FF-017E6903C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Prinzip des Morphens erklärt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8228AE-0F7A-C65A-2B3F-E3E4C898C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25.08.24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01D2B39-23C3-3A99-FF3B-2D1153F94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0F727F6C-89E3-3690-EF32-DB38FD268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865" y="718942"/>
            <a:ext cx="4866402" cy="4064557"/>
          </a:xfrm>
        </p:spPr>
        <p:txBody>
          <a:bodyPr numCol="1">
            <a:normAutofit/>
          </a:bodyPr>
          <a:lstStyle/>
          <a:p>
            <a:pPr marL="361950" indent="0" algn="just">
              <a:spcBef>
                <a:spcPts val="700"/>
              </a:spcBef>
              <a:buNone/>
            </a:pPr>
            <a:r>
              <a:rPr lang="de-DE" sz="1600" dirty="0"/>
              <a:t>Animieren mit der Funktion Morphen funktioniert ähnlich, wie das Erstellen eines Drehbuchs oder eines </a:t>
            </a:r>
            <a:r>
              <a:rPr lang="de-DE" sz="1600" dirty="0" err="1"/>
              <a:t>Stop</a:t>
            </a:r>
            <a:r>
              <a:rPr lang="de-DE" sz="1600" dirty="0"/>
              <a:t>-Motion-Films. Man beginnt mit einer Startfolie (Szene 1), die den Beginn der Animation zeigt.</a:t>
            </a:r>
          </a:p>
          <a:p>
            <a:pPr marL="361950" indent="0" algn="just">
              <a:spcBef>
                <a:spcPts val="700"/>
              </a:spcBef>
              <a:buNone/>
            </a:pPr>
            <a:r>
              <a:rPr lang="de-DE" sz="1600" dirty="0"/>
              <a:t>Anschließend wird diese kopiert und die Objekte wie gewünscht verschoben (Szene 2). Aktiviert man nun den Folienübergang „Morphen“, dann bewegen sich alle Objekte aus Szene 1 zur Position in Szene 2. So fährt man fort, bis alle Szenen angelegt sind.</a:t>
            </a:r>
          </a:p>
          <a:p>
            <a:pPr marL="361950" indent="0" algn="just">
              <a:spcBef>
                <a:spcPts val="700"/>
              </a:spcBef>
              <a:buNone/>
            </a:pPr>
            <a:r>
              <a:rPr lang="de-DE" sz="1600" dirty="0"/>
              <a:t>Nutzen Sie zwischendurch die Bildschirmpräsentation, um zu überprüfen, ob Ihre Animation wie gewünscht abläuft. Zeigen Sie nicht alle Prozesse auf einmal und gehen Sie Schritt für Schritt vor.</a:t>
            </a:r>
          </a:p>
        </p:txBody>
      </p:sp>
      <p:pic>
        <p:nvPicPr>
          <p:cNvPr id="12" name="Grafik 11" descr="Ein Bild, das Screenshot, Diagramm enthält.&#10;&#10;Automatisch generierte Beschreibung">
            <a:extLst>
              <a:ext uri="{FF2B5EF4-FFF2-40B4-BE49-F238E27FC236}">
                <a16:creationId xmlns:a16="http://schemas.microsoft.com/office/drawing/2014/main" id="{159C776C-848F-9D53-1488-269AF69E67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11"/>
          <a:stretch/>
        </p:blipFill>
        <p:spPr>
          <a:xfrm>
            <a:off x="6863949" y="2069348"/>
            <a:ext cx="1852731" cy="12912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Grafik 13" descr="Ein Bild, das Screenshot, Diagramm, Reihe enthält.&#10;&#10;Automatisch generierte Beschreibung">
            <a:extLst>
              <a:ext uri="{FF2B5EF4-FFF2-40B4-BE49-F238E27FC236}">
                <a16:creationId xmlns:a16="http://schemas.microsoft.com/office/drawing/2014/main" id="{08A91269-B0A1-7FFE-7820-6002AE889A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94"/>
          <a:stretch/>
        </p:blipFill>
        <p:spPr>
          <a:xfrm>
            <a:off x="6852920" y="546957"/>
            <a:ext cx="1852731" cy="13161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09222BF4-E20C-4032-8BA0-52E47F7C7ED1}"/>
              </a:ext>
            </a:extLst>
          </p:cNvPr>
          <p:cNvSpPr txBox="1"/>
          <p:nvPr/>
        </p:nvSpPr>
        <p:spPr>
          <a:xfrm>
            <a:off x="4978268" y="1020386"/>
            <a:ext cx="899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Szene 1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3FBBE41-A76E-3319-CF9C-31871B9E8757}"/>
              </a:ext>
            </a:extLst>
          </p:cNvPr>
          <p:cNvSpPr txBox="1"/>
          <p:nvPr/>
        </p:nvSpPr>
        <p:spPr>
          <a:xfrm>
            <a:off x="4978267" y="2530323"/>
            <a:ext cx="899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Szene 2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149FFE6-CDFA-8EC4-6449-FA499FB7553A}"/>
              </a:ext>
            </a:extLst>
          </p:cNvPr>
          <p:cNvSpPr txBox="1"/>
          <p:nvPr/>
        </p:nvSpPr>
        <p:spPr>
          <a:xfrm>
            <a:off x="4978267" y="3765039"/>
            <a:ext cx="1852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Animation von Szene 1 zu Szene 2 durch Morphen</a:t>
            </a:r>
          </a:p>
        </p:txBody>
      </p:sp>
      <p:sp>
        <p:nvSpPr>
          <p:cNvPr id="22" name="Abgerundetes Rechteck 21">
            <a:hlinkClick r:id="rId6" action="ppaction://hlinksldjump"/>
            <a:extLst>
              <a:ext uri="{FF2B5EF4-FFF2-40B4-BE49-F238E27FC236}">
                <a16:creationId xmlns:a16="http://schemas.microsoft.com/office/drawing/2014/main" id="{A4295BA0-F6A5-B18C-91E6-0C9CDCDEC47F}"/>
              </a:ext>
            </a:extLst>
          </p:cNvPr>
          <p:cNvSpPr/>
          <p:nvPr/>
        </p:nvSpPr>
        <p:spPr>
          <a:xfrm>
            <a:off x="103432" y="4343106"/>
            <a:ext cx="1239311" cy="54621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ym typeface="Wingdings" pitchFamily="2" charset="2"/>
              </a:rPr>
              <a:t> </a:t>
            </a:r>
            <a:r>
              <a:rPr lang="de-DE" dirty="0"/>
              <a:t>Zurück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D5D4E39-167C-32E8-586F-26200E393739}"/>
              </a:ext>
            </a:extLst>
          </p:cNvPr>
          <p:cNvSpPr txBox="1"/>
          <p:nvPr/>
        </p:nvSpPr>
        <p:spPr>
          <a:xfrm>
            <a:off x="6801533" y="3903538"/>
            <a:ext cx="1955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Falls das Video nicht sichtbar ist, dann bitte die Präsentation neu starten!</a:t>
            </a:r>
          </a:p>
        </p:txBody>
      </p:sp>
      <p:pic>
        <p:nvPicPr>
          <p:cNvPr id="21" name="Präsentation3">
            <a:hlinkClick r:id="" action="ppaction://media"/>
            <a:extLst>
              <a:ext uri="{FF2B5EF4-FFF2-40B4-BE49-F238E27FC236}">
                <a16:creationId xmlns:a16="http://schemas.microsoft.com/office/drawing/2014/main" id="{E8032ACF-B9D5-086D-8AB5-99881DAE4C5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3500.6753" end="29782.9584"/>
                </p14:media>
              </p:ext>
            </p:extLst>
          </p:nvPr>
        </p:nvPicPr>
        <p:blipFill rotWithShape="1">
          <a:blip r:embed="rId7"/>
          <a:srcRect l="8102" t="11739" r="27837" b="7136"/>
          <a:stretch/>
        </p:blipFill>
        <p:spPr>
          <a:xfrm>
            <a:off x="6863949" y="3564331"/>
            <a:ext cx="1852731" cy="13197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0624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5E0887-FD23-6744-49FF-017E6903C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Detaillierte Anleitung der ersten Schritte der Animation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8228AE-0F7A-C65A-2B3F-E3E4C898C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25.08.24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01D2B39-23C3-3A99-FF3B-2D1153F94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22" name="Abgerundetes Rechteck 21">
            <a:hlinkClick r:id="rId2" action="ppaction://hlinksldjump"/>
            <a:extLst>
              <a:ext uri="{FF2B5EF4-FFF2-40B4-BE49-F238E27FC236}">
                <a16:creationId xmlns:a16="http://schemas.microsoft.com/office/drawing/2014/main" id="{A4295BA0-F6A5-B18C-91E6-0C9CDCDEC47F}"/>
              </a:ext>
            </a:extLst>
          </p:cNvPr>
          <p:cNvSpPr/>
          <p:nvPr/>
        </p:nvSpPr>
        <p:spPr>
          <a:xfrm>
            <a:off x="103432" y="4343106"/>
            <a:ext cx="1239311" cy="54621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ym typeface="Wingdings" pitchFamily="2" charset="2"/>
              </a:rPr>
              <a:t> </a:t>
            </a:r>
            <a:r>
              <a:rPr lang="de-DE" dirty="0"/>
              <a:t>Zurück</a:t>
            </a:r>
          </a:p>
        </p:txBody>
      </p:sp>
      <p:sp>
        <p:nvSpPr>
          <p:cNvPr id="3" name="Abgerundetes Rechteck 2">
            <a:hlinkClick r:id="rId2" action="ppaction://hlinksldjump"/>
            <a:extLst>
              <a:ext uri="{FF2B5EF4-FFF2-40B4-BE49-F238E27FC236}">
                <a16:creationId xmlns:a16="http://schemas.microsoft.com/office/drawing/2014/main" id="{1A0D0C08-8841-1447-D426-20DD891C1892}"/>
              </a:ext>
            </a:extLst>
          </p:cNvPr>
          <p:cNvSpPr/>
          <p:nvPr/>
        </p:nvSpPr>
        <p:spPr>
          <a:xfrm>
            <a:off x="1451610" y="4343106"/>
            <a:ext cx="1239311" cy="54621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BFC6D274-3149-D0E7-7418-0E1EE5A51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720001"/>
            <a:ext cx="5064504" cy="362310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dirty="0"/>
              <a:t>Erstellen Sie eine neue leere Folie unter der Vorlagenfolie.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Fügen Sie ein Chlor-Molekül aus der Vorlagenfolie ein, indem Sie alle Objekte des Moleküls mit Linksklick auswählen, während Sie die Umschalttaste            halten. 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Rechtsklick auf die Auswahl und kopieren auswählen.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Rechtsklick auf die leere Folie und einfügen auswählen.</a:t>
            </a:r>
          </a:p>
        </p:txBody>
      </p:sp>
      <p:sp>
        <p:nvSpPr>
          <p:cNvPr id="25" name="Interaktive Schaltfläche: Erste Folie 2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1C5471EE-19F8-4E94-8571-6182E659612E}"/>
              </a:ext>
            </a:extLst>
          </p:cNvPr>
          <p:cNvSpPr/>
          <p:nvPr/>
        </p:nvSpPr>
        <p:spPr>
          <a:xfrm>
            <a:off x="1486844" y="4381650"/>
            <a:ext cx="1168842" cy="469127"/>
          </a:xfrm>
          <a:prstGeom prst="actionButtonHom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Abgerundetes Rechteck 25">
            <a:hlinkClick r:id="rId3" action="ppaction://hlinksldjump"/>
            <a:extLst>
              <a:ext uri="{FF2B5EF4-FFF2-40B4-BE49-F238E27FC236}">
                <a16:creationId xmlns:a16="http://schemas.microsoft.com/office/drawing/2014/main" id="{16E95A63-BAF4-EBC6-1268-8ED1D1AA3A0A}"/>
              </a:ext>
            </a:extLst>
          </p:cNvPr>
          <p:cNvSpPr/>
          <p:nvPr/>
        </p:nvSpPr>
        <p:spPr>
          <a:xfrm>
            <a:off x="7798539" y="4343104"/>
            <a:ext cx="1239311" cy="54621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ym typeface="Wingdings" pitchFamily="2" charset="2"/>
              </a:rPr>
              <a:t>Weiter </a:t>
            </a:r>
            <a:endParaRPr lang="de-DE" dirty="0"/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575995CE-00E9-A78F-1B3E-AE304CEBD7BA}"/>
              </a:ext>
            </a:extLst>
          </p:cNvPr>
          <p:cNvGrpSpPr/>
          <p:nvPr/>
        </p:nvGrpSpPr>
        <p:grpSpPr>
          <a:xfrm>
            <a:off x="4420409" y="2293161"/>
            <a:ext cx="521927" cy="299110"/>
            <a:chOff x="2812944" y="2672080"/>
            <a:chExt cx="700277" cy="401320"/>
          </a:xfrm>
        </p:grpSpPr>
        <p:sp>
          <p:nvSpPr>
            <p:cNvPr id="27" name="Abgerundetes Rechteck 26">
              <a:extLst>
                <a:ext uri="{FF2B5EF4-FFF2-40B4-BE49-F238E27FC236}">
                  <a16:creationId xmlns:a16="http://schemas.microsoft.com/office/drawing/2014/main" id="{955B212C-1D42-ADA7-6748-079764DA1401}"/>
                </a:ext>
              </a:extLst>
            </p:cNvPr>
            <p:cNvSpPr/>
            <p:nvPr/>
          </p:nvSpPr>
          <p:spPr>
            <a:xfrm>
              <a:off x="2812944" y="2672080"/>
              <a:ext cx="700277" cy="40132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Pfeil nach oben 27">
              <a:extLst>
                <a:ext uri="{FF2B5EF4-FFF2-40B4-BE49-F238E27FC236}">
                  <a16:creationId xmlns:a16="http://schemas.microsoft.com/office/drawing/2014/main" id="{71404182-88F1-A155-A21A-3288A7FA7CB0}"/>
                </a:ext>
              </a:extLst>
            </p:cNvPr>
            <p:cNvSpPr/>
            <p:nvPr/>
          </p:nvSpPr>
          <p:spPr>
            <a:xfrm>
              <a:off x="3011659" y="2753092"/>
              <a:ext cx="304244" cy="256205"/>
            </a:xfrm>
            <a:prstGeom prst="up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31" name="Grafik 30" descr="Ein Bild, das Text, Screenshot, Schrift, Diagramm enthält.&#10;&#10;Automatisch generierte Beschreibung">
            <a:extLst>
              <a:ext uri="{FF2B5EF4-FFF2-40B4-BE49-F238E27FC236}">
                <a16:creationId xmlns:a16="http://schemas.microsoft.com/office/drawing/2014/main" id="{C89C3BFB-213B-2286-2A7D-15C7970C26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962" y="1555803"/>
            <a:ext cx="30480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0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5E0887-FD23-6744-49FF-017E6903C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Detaillierte Anleitung der ersten Schritte der Animation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8228AE-0F7A-C65A-2B3F-E3E4C898C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25.08.24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01D2B39-23C3-3A99-FF3B-2D1153F94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22" name="Abgerundetes Rechteck 21">
            <a:hlinkClick r:id="rId2" action="ppaction://hlinksldjump"/>
            <a:extLst>
              <a:ext uri="{FF2B5EF4-FFF2-40B4-BE49-F238E27FC236}">
                <a16:creationId xmlns:a16="http://schemas.microsoft.com/office/drawing/2014/main" id="{A4295BA0-F6A5-B18C-91E6-0C9CDCDEC47F}"/>
              </a:ext>
            </a:extLst>
          </p:cNvPr>
          <p:cNvSpPr/>
          <p:nvPr/>
        </p:nvSpPr>
        <p:spPr>
          <a:xfrm>
            <a:off x="103432" y="4343106"/>
            <a:ext cx="1239311" cy="54621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ym typeface="Wingdings" pitchFamily="2" charset="2"/>
              </a:rPr>
              <a:t> </a:t>
            </a:r>
            <a:r>
              <a:rPr lang="de-DE" dirty="0"/>
              <a:t>Zurück</a:t>
            </a:r>
          </a:p>
        </p:txBody>
      </p:sp>
      <p:sp>
        <p:nvSpPr>
          <p:cNvPr id="3" name="Abgerundetes Rechteck 2">
            <a:hlinkClick r:id="rId3" action="ppaction://hlinksldjump"/>
            <a:extLst>
              <a:ext uri="{FF2B5EF4-FFF2-40B4-BE49-F238E27FC236}">
                <a16:creationId xmlns:a16="http://schemas.microsoft.com/office/drawing/2014/main" id="{1A0D0C08-8841-1447-D426-20DD891C1892}"/>
              </a:ext>
            </a:extLst>
          </p:cNvPr>
          <p:cNvSpPr/>
          <p:nvPr/>
        </p:nvSpPr>
        <p:spPr>
          <a:xfrm>
            <a:off x="1451610" y="4343106"/>
            <a:ext cx="1239311" cy="54621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BFC6D274-3149-D0E7-7418-0E1EE5A51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720001"/>
            <a:ext cx="5064504" cy="3623106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dirty="0"/>
              <a:t>Kopieren Sie den Blitz aus der Vorlagenfolie und fügen Sie diesen auf der aktuellen Folie ein. Setzen Sie ihn direkt über die Bindung.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Wählen Sie diesen Blitz aus. Gehen Sie in den Bereich „Animationen“ und wählen Sie den Eingangseffekt „Wischen“.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Gehen Sie auf „Effektoptionen“ und wählen Sie „von oben“.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Gehen Sie in den Bereich „Animationen“ und wählen Sie den Ausgangseffekt „Wischen“. Klicken Sie auf „Effektoptionen“ und wählen Sie „von oben“.</a:t>
            </a:r>
          </a:p>
        </p:txBody>
      </p:sp>
      <p:sp>
        <p:nvSpPr>
          <p:cNvPr id="25" name="Interaktive Schaltfläche: Erste Folie 2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1C5471EE-19F8-4E94-8571-6182E659612E}"/>
              </a:ext>
            </a:extLst>
          </p:cNvPr>
          <p:cNvSpPr/>
          <p:nvPr/>
        </p:nvSpPr>
        <p:spPr>
          <a:xfrm>
            <a:off x="1486844" y="4381650"/>
            <a:ext cx="1168842" cy="469127"/>
          </a:xfrm>
          <a:prstGeom prst="actionButtonHom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Abgerundetes Rechteck 25">
            <a:hlinkClick r:id="rId4" action="ppaction://hlinksldjump"/>
            <a:extLst>
              <a:ext uri="{FF2B5EF4-FFF2-40B4-BE49-F238E27FC236}">
                <a16:creationId xmlns:a16="http://schemas.microsoft.com/office/drawing/2014/main" id="{16E95A63-BAF4-EBC6-1268-8ED1D1AA3A0A}"/>
              </a:ext>
            </a:extLst>
          </p:cNvPr>
          <p:cNvSpPr/>
          <p:nvPr/>
        </p:nvSpPr>
        <p:spPr>
          <a:xfrm>
            <a:off x="7798539" y="4343104"/>
            <a:ext cx="1239311" cy="54621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ym typeface="Wingdings" pitchFamily="2" charset="2"/>
              </a:rPr>
              <a:t>Weiter </a:t>
            </a:r>
            <a:endParaRPr lang="de-DE" dirty="0"/>
          </a:p>
        </p:txBody>
      </p:sp>
      <p:pic>
        <p:nvPicPr>
          <p:cNvPr id="8" name="Grafik 7" descr="Ein Bild, das Screenshot, Text, Diagramm, Software enthält.&#10;&#10;Automatisch generierte Beschreibung">
            <a:extLst>
              <a:ext uri="{FF2B5EF4-FFF2-40B4-BE49-F238E27FC236}">
                <a16:creationId xmlns:a16="http://schemas.microsoft.com/office/drawing/2014/main" id="{D7DE02BD-849D-84AE-2615-EC6E96C638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057" y="2749550"/>
            <a:ext cx="2928793" cy="1394663"/>
          </a:xfrm>
          <a:prstGeom prst="rect">
            <a:avLst/>
          </a:prstGeom>
        </p:spPr>
      </p:pic>
      <p:pic>
        <p:nvPicPr>
          <p:cNvPr id="9" name="Grafik 8" descr="Ein Bild, das Schrift, Grafiken, Symbol, Logo enthält.&#10;&#10;Automatisch generierte Beschreibung">
            <a:extLst>
              <a:ext uri="{FF2B5EF4-FFF2-40B4-BE49-F238E27FC236}">
                <a16:creationId xmlns:a16="http://schemas.microsoft.com/office/drawing/2014/main" id="{CFC4D83A-E845-B0CF-D375-74667A5CE7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789" y="2160005"/>
            <a:ext cx="338637" cy="287328"/>
          </a:xfrm>
          <a:prstGeom prst="rect">
            <a:avLst/>
          </a:prstGeom>
        </p:spPr>
      </p:pic>
      <p:pic>
        <p:nvPicPr>
          <p:cNvPr id="10" name="Grafik 9" descr="Ein Bild, das Text, Schrift, Grafiken, Screenshot enthält.&#10;&#10;Automatisch generierte Beschreibung">
            <a:extLst>
              <a:ext uri="{FF2B5EF4-FFF2-40B4-BE49-F238E27FC236}">
                <a16:creationId xmlns:a16="http://schemas.microsoft.com/office/drawing/2014/main" id="{B2B56FB0-4CC3-C7D7-2DA7-E0CABB59B8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740" y="2801227"/>
            <a:ext cx="346512" cy="23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1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5E0887-FD23-6744-49FF-017E6903C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Detaillierte Anleitung der ersten Schritte der Animation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8228AE-0F7A-C65A-2B3F-E3E4C898C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25.08.24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01D2B39-23C3-3A99-FF3B-2D1153F94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22" name="Abgerundetes Rechteck 21">
            <a:hlinkClick r:id="rId2" action="ppaction://hlinksldjump"/>
            <a:extLst>
              <a:ext uri="{FF2B5EF4-FFF2-40B4-BE49-F238E27FC236}">
                <a16:creationId xmlns:a16="http://schemas.microsoft.com/office/drawing/2014/main" id="{A4295BA0-F6A5-B18C-91E6-0C9CDCDEC47F}"/>
              </a:ext>
            </a:extLst>
          </p:cNvPr>
          <p:cNvSpPr/>
          <p:nvPr/>
        </p:nvSpPr>
        <p:spPr>
          <a:xfrm>
            <a:off x="103432" y="4343106"/>
            <a:ext cx="1239311" cy="54621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ym typeface="Wingdings" pitchFamily="2" charset="2"/>
              </a:rPr>
              <a:t> </a:t>
            </a:r>
            <a:r>
              <a:rPr lang="de-DE" dirty="0"/>
              <a:t>Zurück</a:t>
            </a:r>
          </a:p>
        </p:txBody>
      </p:sp>
      <p:sp>
        <p:nvSpPr>
          <p:cNvPr id="3" name="Abgerundetes Rechteck 2">
            <a:hlinkClick r:id="rId3" action="ppaction://hlinksldjump"/>
            <a:extLst>
              <a:ext uri="{FF2B5EF4-FFF2-40B4-BE49-F238E27FC236}">
                <a16:creationId xmlns:a16="http://schemas.microsoft.com/office/drawing/2014/main" id="{1A0D0C08-8841-1447-D426-20DD891C1892}"/>
              </a:ext>
            </a:extLst>
          </p:cNvPr>
          <p:cNvSpPr/>
          <p:nvPr/>
        </p:nvSpPr>
        <p:spPr>
          <a:xfrm>
            <a:off x="1451610" y="4343106"/>
            <a:ext cx="1239311" cy="54621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BFC6D274-3149-D0E7-7418-0E1EE5A51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720001"/>
            <a:ext cx="5064504" cy="362310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dirty="0"/>
              <a:t>Kopieren Sie die aktuelle Folie und fügen Sie sie erneut ein. 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Löschen Sie auf der neu erstellten Folie den Blitz.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Ziehen Sie beide Teillinien der Bindung auseinander, indem Sie sie anklicken und per gehaltenem Linksklick die Länge der Linie am grünen Punkt anpassen. Sie erhalten zwei „Chlor-Radikale“.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Stellen Sie bei der aktuellen Folie im Bereich „Übergänge“ den Übergang „Morphen“ ein.</a:t>
            </a:r>
          </a:p>
        </p:txBody>
      </p:sp>
      <p:sp>
        <p:nvSpPr>
          <p:cNvPr id="25" name="Interaktive Schaltfläche: Erste Folie 2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1C5471EE-19F8-4E94-8571-6182E659612E}"/>
              </a:ext>
            </a:extLst>
          </p:cNvPr>
          <p:cNvSpPr/>
          <p:nvPr/>
        </p:nvSpPr>
        <p:spPr>
          <a:xfrm>
            <a:off x="1486844" y="4381650"/>
            <a:ext cx="1168842" cy="469127"/>
          </a:xfrm>
          <a:prstGeom prst="actionButtonHom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Abgerundetes Rechteck 25">
            <a:hlinkClick r:id="rId4" action="ppaction://hlinksldjump"/>
            <a:extLst>
              <a:ext uri="{FF2B5EF4-FFF2-40B4-BE49-F238E27FC236}">
                <a16:creationId xmlns:a16="http://schemas.microsoft.com/office/drawing/2014/main" id="{16E95A63-BAF4-EBC6-1268-8ED1D1AA3A0A}"/>
              </a:ext>
            </a:extLst>
          </p:cNvPr>
          <p:cNvSpPr/>
          <p:nvPr/>
        </p:nvSpPr>
        <p:spPr>
          <a:xfrm>
            <a:off x="7798539" y="4343104"/>
            <a:ext cx="1239311" cy="54621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ym typeface="Wingdings" pitchFamily="2" charset="2"/>
              </a:rPr>
              <a:t>Weiter </a:t>
            </a:r>
            <a:endParaRPr lang="de-DE" dirty="0"/>
          </a:p>
        </p:txBody>
      </p:sp>
      <p:pic>
        <p:nvPicPr>
          <p:cNvPr id="7" name="Grafik 6" descr="Ein Bild, das Kreis, Grün, Grafiken, Logo enthält.&#10;&#10;Automatisch generierte Beschreibung">
            <a:extLst>
              <a:ext uri="{FF2B5EF4-FFF2-40B4-BE49-F238E27FC236}">
                <a16:creationId xmlns:a16="http://schemas.microsoft.com/office/drawing/2014/main" id="{FBCCAD23-FC5E-7149-1F46-4A4CD9F72A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715" y="1802809"/>
            <a:ext cx="2794000" cy="1384300"/>
          </a:xfrm>
          <a:prstGeom prst="rect">
            <a:avLst/>
          </a:prstGeom>
        </p:spPr>
      </p:pic>
      <p:pic>
        <p:nvPicPr>
          <p:cNvPr id="12" name="Grafik 11" descr="Ein Bild, das Text, Screenshot, Rechteck, Schrift enthält.&#10;&#10;Automatisch generierte Beschreibung">
            <a:extLst>
              <a:ext uri="{FF2B5EF4-FFF2-40B4-BE49-F238E27FC236}">
                <a16:creationId xmlns:a16="http://schemas.microsoft.com/office/drawing/2014/main" id="{7F5A2D22-5777-8995-EF65-B6A2346897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203" y="3394595"/>
            <a:ext cx="1336493" cy="80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7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1_UP_Praesentation_16_9_KopfBreit_Vorlage_BF_Web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_05_MathNat_Praesentation_16_9_Vorlage_BF_Web" id="{28C10249-6ACE-3245-9CEA-B976E911CD57}" vid="{0CD0D550-82A7-7C4B-B04C-CA1DD9BBA705}"/>
    </a:ext>
  </a:extLst>
</a:theme>
</file>

<file path=ppt/theme/theme2.xml><?xml version="1.0" encoding="utf-8"?>
<a:theme xmlns:a="http://schemas.openxmlformats.org/drawingml/2006/main" name="2_UP_Praesentation_16_9_KopfSchmal_Vorlage_BF_Web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_05_MathNat_Praesentation_16_9_Vorlage_BF_Web" id="{28C10249-6ACE-3245-9CEA-B976E911CD57}" vid="{A2887859-AD57-E04B-9159-6C1FF7DCB27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1_UP_Praesentation_16_9_KopfBreit_Vorlage_BF_Web</Template>
  <TotalTime>0</TotalTime>
  <Words>904</Words>
  <Application>Microsoft Macintosh PowerPoint</Application>
  <PresentationFormat>Bildschirmpräsentation (16:9)</PresentationFormat>
  <Paragraphs>104</Paragraphs>
  <Slides>12</Slides>
  <Notes>0</Notes>
  <HiddenSlides>8</HiddenSlides>
  <MMClips>2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20" baseType="lpstr">
      <vt:lpstr>Arial</vt:lpstr>
      <vt:lpstr>Calibri</vt:lpstr>
      <vt:lpstr>Cambria Math</vt:lpstr>
      <vt:lpstr>Georgia</vt:lpstr>
      <vt:lpstr>Symbol</vt:lpstr>
      <vt:lpstr>Wingdings</vt:lpstr>
      <vt:lpstr>1_UP_Praesentation_16_9_KopfBreit_Vorlage_BF_Web</vt:lpstr>
      <vt:lpstr>2_UP_Praesentation_16_9_KopfSchmal_Vorlage_BF_Web</vt:lpstr>
      <vt:lpstr>Aufgabe 2 – radikalische Substitution von Ethan und Chlor</vt:lpstr>
      <vt:lpstr>Aufgabe 2 – radikalische Substitution von Ethan und Chlor</vt:lpstr>
      <vt:lpstr>Haben Sie noch Fragen?</vt:lpstr>
      <vt:lpstr>Fachlicher Hintergrund</vt:lpstr>
      <vt:lpstr>Vorschlag für die Animation</vt:lpstr>
      <vt:lpstr>Prinzip des Morphens erklärt</vt:lpstr>
      <vt:lpstr>Detaillierte Anleitung der ersten Schritte der Animation</vt:lpstr>
      <vt:lpstr>Detaillierte Anleitung der ersten Schritte der Animation</vt:lpstr>
      <vt:lpstr>Detaillierte Anleitung der ersten Schritte der Animation</vt:lpstr>
      <vt:lpstr>Detaillierte Anleitung der ersten Schritte der Animation</vt:lpstr>
      <vt:lpstr>Detaillierte Anleitung der ersten Schritte der Animation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Aufgabe 2 – radikalische Substitution von Ethan und Chlor</dc:title>
  <dc:creator>Constantin Egerer</dc:creator>
  <cp:keywords>Folienmaster, Uni Potsdam, 16:9, DE, barrierefrei</cp:keywords>
  <dc:description>16:9 DE barrierefrei</dc:description>
  <cp:lastModifiedBy>Constantin Egerer</cp:lastModifiedBy>
  <cp:revision>11</cp:revision>
  <dcterms:created xsi:type="dcterms:W3CDTF">2024-04-16T06:44:51Z</dcterms:created>
  <dcterms:modified xsi:type="dcterms:W3CDTF">2024-08-25T09:59:57Z</dcterms:modified>
  <cp:category>Folienmaster Universität Potsdam</cp:category>
</cp:coreProperties>
</file>