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</p:sldMasterIdLst>
  <p:notesMasterIdLst>
    <p:notesMasterId r:id="rId6"/>
  </p:notesMasterIdLst>
  <p:sldIdLst>
    <p:sldId id="578" r:id="rId3"/>
    <p:sldId id="579" r:id="rId4"/>
    <p:sldId id="580" r:id="rId5"/>
  </p:sldIdLst>
  <p:sldSz cx="9144000" cy="5143500" type="screen16x9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1"/>
    <a:srgbClr val="52812E"/>
    <a:srgbClr val="004260"/>
    <a:srgbClr val="711A32"/>
    <a:srgbClr val="E3003A"/>
    <a:srgbClr val="F49B00"/>
    <a:srgbClr val="EDEDED"/>
    <a:srgbClr val="193553"/>
    <a:srgbClr val="03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0698" autoAdjust="0"/>
  </p:normalViewPr>
  <p:slideViewPr>
    <p:cSldViewPr snapToGrid="0">
      <p:cViewPr varScale="1">
        <p:scale>
          <a:sx n="143" d="100"/>
          <a:sy n="143" d="100"/>
        </p:scale>
        <p:origin x="200" y="5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0C22-35F8-411A-9C06-0772FE27B090}" type="datetimeFigureOut">
              <a:rPr lang="de-DE" smtClean="0"/>
              <a:t>13.05.24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10BF-3BD8-47A1-BCF1-F5D8D9680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3175-9DCC-BD49-BBB7-5A42C6CF2E1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5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170415" y="1951449"/>
            <a:ext cx="4803169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088368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4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73413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092636" cy="240597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1" y="1152000"/>
            <a:ext cx="5231970" cy="36795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7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112091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0" y="1152000"/>
            <a:ext cx="5231970" cy="36584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1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092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092000" y="1152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7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eer)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Leere Titelfolie - Durch Klicken bearbeiten</a:t>
            </a:r>
            <a:endParaRPr lang="en-US" dirty="0"/>
          </a:p>
        </p:txBody>
      </p:sp>
      <p:pic>
        <p:nvPicPr>
          <p:cNvPr id="5" name="Grafik 2" descr="Foto Neues Palais Haus 11 (Karla Fritze)" title="Foto Neues Palais Haus 11 (Karla Fritze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4955628"/>
          </a:xfrm>
          <a:prstGeom prst="rect">
            <a:avLst/>
          </a:prstGeom>
        </p:spPr>
      </p:pic>
      <p:pic>
        <p:nvPicPr>
          <p:cNvPr id="6" name="Grafik Logo 3" descr="Logo Universität Potsdam" title="Logo Universität Potsda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81493" cy="982235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91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73412" y="440839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9" name="Grafik 3" descr="Foto Neues Palais Haus 9 (Karla Fritze)" title="Foto Neues Palais Haus 9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6278" b="26629"/>
          <a:stretch/>
        </p:blipFill>
        <p:spPr>
          <a:xfrm>
            <a:off x="-4520" y="1059583"/>
            <a:ext cx="9145561" cy="2736304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2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 - Standorte Universität Potsdam (F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pic>
        <p:nvPicPr>
          <p:cNvPr id="10" name="Grafik 2" descr="Foto Neues Palais (Karla Fritze)" title="Foto Neues Palais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12187"/>
          <a:stretch/>
        </p:blipFill>
        <p:spPr>
          <a:xfrm>
            <a:off x="0" y="1059582"/>
            <a:ext cx="3040380" cy="1753280"/>
          </a:xfrm>
          <a:prstGeom prst="rect">
            <a:avLst/>
          </a:prstGeom>
        </p:spPr>
      </p:pic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11" name="Grafik 4" descr="Foto Griebnitzsee (Karla Fritze)" title="Foto Griebnitzsee (Karla Fritze)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3114328" y="1059582"/>
            <a:ext cx="2812878" cy="1753280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6" descr="Foto Golm (Karla Fritze)" title="Foto Golm (Karla Fritze)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6004560" y="1059582"/>
            <a:ext cx="3145180" cy="1753280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8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2"/>
                </a:solidFill>
              </a:rPr>
              <a:t>Foto (Karla Fritze)</a:t>
            </a:r>
          </a:p>
        </p:txBody>
      </p:sp>
      <p:sp>
        <p:nvSpPr>
          <p:cNvPr id="2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584000"/>
            <a:ext cx="8426747" cy="3199753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9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44000" y="1152000"/>
            <a:ext cx="1549859" cy="3625174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152000"/>
            <a:ext cx="6770452" cy="36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84000"/>
            <a:ext cx="8426748" cy="31932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6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080000"/>
            <a:ext cx="8443527" cy="67818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68000" y="1944000"/>
            <a:ext cx="8443528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140000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5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720000"/>
            <a:ext cx="8426748" cy="416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4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720000"/>
            <a:ext cx="8437360" cy="416628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7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080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20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780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356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080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287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720000"/>
            <a:ext cx="4041437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4000" y="720000"/>
            <a:ext cx="4271009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720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1368000"/>
            <a:ext cx="4024769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720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68000"/>
            <a:ext cx="4274820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1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02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77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Nicht sichtbaren 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1584000"/>
            <a:ext cx="8437360" cy="319736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/>
              <a:t>Nummerierte 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55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092636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0" y="360000"/>
            <a:ext cx="5246371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112091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1" y="360000"/>
            <a:ext cx="5120569" cy="45000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60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/>
              <a:t>Feedback, Fragen, Diskussion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383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Adresse</a:t>
            </a:r>
          </a:p>
          <a:p>
            <a:pPr lvl="0"/>
            <a:r>
              <a:rPr lang="de-DE" dirty="0"/>
              <a:t>Mail</a:t>
            </a:r>
          </a:p>
          <a:p>
            <a:pPr lvl="0"/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128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28000" y="1116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/>
              <a:t>Logo durch Klicken auf Symbol hinzufügen</a:t>
            </a:r>
            <a:endParaRPr lang="en-US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32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720000"/>
            <a:ext cx="8426747" cy="4140000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126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54111" y="360000"/>
            <a:ext cx="1549859" cy="4500000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/>
              <a:t>Folientitel </a:t>
            </a:r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360000"/>
            <a:ext cx="6770452" cy="4500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9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56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428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152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83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82366"/>
            <a:ext cx="4041437" cy="31777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49" y="1582365"/>
            <a:ext cx="4271009" cy="3177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0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584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2309594"/>
            <a:ext cx="4024769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584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09594"/>
            <a:ext cx="4274820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Liste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03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4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8000" y="1584000"/>
            <a:ext cx="8426747" cy="32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Kopfzeilenplatzhalter Grau 3" descr="Background" title="Background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Kopfzeilenplatzhalter Logo 4" descr="Hintergrund Kopfbereich Logo Universität Potsdam MathNat Fakultät" title="Hintergrund Kopfbereich Logo Universität Potsdam MathNat Fakultät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29791"/>
            <a:ext cx="3022602" cy="800417"/>
          </a:xfrm>
          <a:prstGeom prst="rect">
            <a:avLst/>
          </a:prstGeom>
        </p:spPr>
      </p:pic>
      <p:sp>
        <p:nvSpPr>
          <p:cNvPr id="11" name="Fußzeilenplatzhalter BG 7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Datumsplatzhalter 9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6" name="Foliennummernplatzhalter 10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8" descr="Universität Potsdam" title="Universität Potsdam">
            <a:extLst>
              <a:ext uri="{FF2B5EF4-FFF2-40B4-BE49-F238E27FC236}">
                <a16:creationId xmlns:a16="http://schemas.microsoft.com/office/drawing/2014/main" id="{5FD61118-3359-9F50-0708-D40DAFCB3831}"/>
              </a:ext>
            </a:extLst>
          </p:cNvPr>
          <p:cNvSpPr txBox="1">
            <a:spLocks/>
          </p:cNvSpPr>
          <p:nvPr userDrawn="1"/>
        </p:nvSpPr>
        <p:spPr>
          <a:xfrm>
            <a:off x="360000" y="4905225"/>
            <a:ext cx="55738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50" dirty="0"/>
              <a:t>Universität Potsdam | Prof. Dr. Amitabh Banerji, Constantin Egerer | Chemiedidaktik | </a:t>
            </a:r>
            <a:r>
              <a:rPr lang="de-DE" sz="750" dirty="0" err="1"/>
              <a:t>www.banerji-lab.com</a:t>
            </a:r>
            <a:r>
              <a:rPr lang="de-DE" sz="750" dirty="0"/>
              <a:t> | CC BY-SA (4.0)</a:t>
            </a:r>
          </a:p>
        </p:txBody>
      </p:sp>
    </p:spTree>
    <p:extLst>
      <p:ext uri="{BB962C8B-B14F-4D97-AF65-F5344CB8AC3E}">
        <p14:creationId xmlns:p14="http://schemas.microsoft.com/office/powerpoint/2010/main" val="37546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426746" cy="357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720000"/>
            <a:ext cx="8426747" cy="415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Aufzählung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Kopfzeilenplatzhalter Grau 3" descr="Kopfbereich Hintergrund Balken grau" title="Kopfbereich Hintergrund Balken grau"/>
          <p:cNvSpPr/>
          <p:nvPr userDrawn="1"/>
        </p:nvSpPr>
        <p:spPr>
          <a:xfrm>
            <a:off x="0" y="0"/>
            <a:ext cx="9144000" cy="35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Kopfzeilenplatzhalter BG 4" descr="Background" title="Background"/>
          <p:cNvSpPr/>
          <p:nvPr userDrawn="1"/>
        </p:nvSpPr>
        <p:spPr>
          <a:xfrm>
            <a:off x="-1" y="242622"/>
            <a:ext cx="2610000" cy="108000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Fußzeilenplatzhalter BG 5" descr="Background" title="Background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80B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Datumsplatzhalter 7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777C7D63-CEFF-4DC6-8D61-6CFF5DE97AA3}" type="datetime1">
              <a:rPr lang="de-DE" smtClean="0"/>
              <a:pPr/>
              <a:t>13.05.24</a:t>
            </a:fld>
            <a:endParaRPr lang="de-DE" dirty="0"/>
          </a:p>
        </p:txBody>
      </p:sp>
      <p:sp>
        <p:nvSpPr>
          <p:cNvPr id="6" name="Foliennummernplatzhalter 8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8" descr="Universität Potsdam" title="Universität Potsdam">
            <a:extLst>
              <a:ext uri="{FF2B5EF4-FFF2-40B4-BE49-F238E27FC236}">
                <a16:creationId xmlns:a16="http://schemas.microsoft.com/office/drawing/2014/main" id="{A4DA1697-8243-A9E7-5579-52397D5D9242}"/>
              </a:ext>
            </a:extLst>
          </p:cNvPr>
          <p:cNvSpPr txBox="1">
            <a:spLocks/>
          </p:cNvSpPr>
          <p:nvPr userDrawn="1"/>
        </p:nvSpPr>
        <p:spPr>
          <a:xfrm>
            <a:off x="360000" y="4905225"/>
            <a:ext cx="55738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50" dirty="0"/>
              <a:t>Universität Potsdam | Prof. Dr. Amitabh Banerji, Constantin Egerer | Chemiedidaktik | </a:t>
            </a:r>
            <a:r>
              <a:rPr lang="de-DE" sz="750" dirty="0" err="1"/>
              <a:t>www.banerji-lab.com</a:t>
            </a:r>
            <a:r>
              <a:rPr lang="de-DE" sz="750" dirty="0"/>
              <a:t> | CC BY-SA (4.0)</a:t>
            </a:r>
          </a:p>
        </p:txBody>
      </p:sp>
    </p:spTree>
    <p:extLst>
      <p:ext uri="{BB962C8B-B14F-4D97-AF65-F5344CB8AC3E}">
        <p14:creationId xmlns:p14="http://schemas.microsoft.com/office/powerpoint/2010/main" val="3010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2" r:id="rId15"/>
    <p:sldLayoutId id="2147483703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C24C737-9A71-7D43-B956-0A89761A5877}"/>
              </a:ext>
            </a:extLst>
          </p:cNvPr>
          <p:cNvGrpSpPr/>
          <p:nvPr/>
        </p:nvGrpSpPr>
        <p:grpSpPr>
          <a:xfrm>
            <a:off x="3033731" y="1019250"/>
            <a:ext cx="3076539" cy="3105000"/>
            <a:chOff x="1794165" y="1353705"/>
            <a:chExt cx="4102052" cy="414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FDE6D2-4FB3-8945-BDEC-5D684872A3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4165" y="1353705"/>
              <a:ext cx="4102052" cy="414000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73D0E5C-C9B6-8347-8613-5AF0A91360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4655" y="2211543"/>
              <a:ext cx="2452253" cy="24516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A1BA1D1-652A-8B4D-9249-EA1D37682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2678" y="3135679"/>
              <a:ext cx="576205" cy="576052"/>
            </a:xfrm>
            <a:prstGeom prst="ellipse">
              <a:avLst/>
            </a:prstGeom>
            <a:solidFill>
              <a:srgbClr val="C00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79BDC19-0B15-1A40-9E94-606EDCD9CB42}"/>
                </a:ext>
              </a:extLst>
            </p:cNvPr>
            <p:cNvSpPr txBox="1"/>
            <p:nvPr/>
          </p:nvSpPr>
          <p:spPr>
            <a:xfrm>
              <a:off x="3277328" y="3598254"/>
              <a:ext cx="11689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/>
                <a:t>Atomkern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3871E11-EA21-0B43-9CBF-8CA86D13194F}"/>
              </a:ext>
            </a:extLst>
          </p:cNvPr>
          <p:cNvSpPr>
            <a:spLocks noChangeAspect="1"/>
          </p:cNvSpPr>
          <p:nvPr/>
        </p:nvSpPr>
        <p:spPr>
          <a:xfrm>
            <a:off x="4506149" y="1601142"/>
            <a:ext cx="131703" cy="131668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CE0C037-1A89-7F4C-99D9-C45C93D695F5}"/>
              </a:ext>
            </a:extLst>
          </p:cNvPr>
          <p:cNvSpPr txBox="1"/>
          <p:nvPr/>
        </p:nvSpPr>
        <p:spPr>
          <a:xfrm>
            <a:off x="3830667" y="411611"/>
            <a:ext cx="15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Grundzustand</a:t>
            </a:r>
          </a:p>
        </p:txBody>
      </p:sp>
    </p:spTree>
    <p:extLst>
      <p:ext uri="{BB962C8B-B14F-4D97-AF65-F5344CB8AC3E}">
        <p14:creationId xmlns:p14="http://schemas.microsoft.com/office/powerpoint/2010/main" val="2961693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C24C737-9A71-7D43-B956-0A89761A5877}"/>
              </a:ext>
            </a:extLst>
          </p:cNvPr>
          <p:cNvGrpSpPr/>
          <p:nvPr/>
        </p:nvGrpSpPr>
        <p:grpSpPr>
          <a:xfrm>
            <a:off x="3033731" y="1019250"/>
            <a:ext cx="3076539" cy="3105000"/>
            <a:chOff x="1794165" y="1353705"/>
            <a:chExt cx="4102052" cy="414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FDE6D2-4FB3-8945-BDEC-5D684872A3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4165" y="1353705"/>
              <a:ext cx="4102052" cy="414000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73D0E5C-C9B6-8347-8613-5AF0A91360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4655" y="2211543"/>
              <a:ext cx="2452253" cy="24516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A1BA1D1-652A-8B4D-9249-EA1D37682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2678" y="3135679"/>
              <a:ext cx="576205" cy="576052"/>
            </a:xfrm>
            <a:prstGeom prst="ellipse">
              <a:avLst/>
            </a:prstGeom>
            <a:solidFill>
              <a:srgbClr val="C00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79BDC19-0B15-1A40-9E94-606EDCD9CB42}"/>
                </a:ext>
              </a:extLst>
            </p:cNvPr>
            <p:cNvSpPr txBox="1"/>
            <p:nvPr/>
          </p:nvSpPr>
          <p:spPr>
            <a:xfrm>
              <a:off x="3277328" y="3598254"/>
              <a:ext cx="11689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/>
                <a:t>Atomkern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3871E11-EA21-0B43-9CBF-8CA86D13194F}"/>
              </a:ext>
            </a:extLst>
          </p:cNvPr>
          <p:cNvSpPr>
            <a:spLocks noChangeAspect="1"/>
          </p:cNvSpPr>
          <p:nvPr/>
        </p:nvSpPr>
        <p:spPr>
          <a:xfrm>
            <a:off x="4506149" y="1601142"/>
            <a:ext cx="131703" cy="131668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A55EF26-EA80-CA48-AE4A-45371C34DDF7}"/>
              </a:ext>
            </a:extLst>
          </p:cNvPr>
          <p:cNvSpPr txBox="1"/>
          <p:nvPr/>
        </p:nvSpPr>
        <p:spPr>
          <a:xfrm>
            <a:off x="3424414" y="4332682"/>
            <a:ext cx="23208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Anregung durch Wärmezufuhr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7342599-7A2E-6D4B-AC69-53C757726989}"/>
              </a:ext>
            </a:extLst>
          </p:cNvPr>
          <p:cNvSpPr txBox="1"/>
          <p:nvPr/>
        </p:nvSpPr>
        <p:spPr>
          <a:xfrm>
            <a:off x="3561410" y="464570"/>
            <a:ext cx="206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Angeregter Zustand</a:t>
            </a:r>
          </a:p>
        </p:txBody>
      </p:sp>
    </p:spTree>
    <p:extLst>
      <p:ext uri="{BB962C8B-B14F-4D97-AF65-F5344CB8AC3E}">
        <p14:creationId xmlns:p14="http://schemas.microsoft.com/office/powerpoint/2010/main" val="35616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C24C737-9A71-7D43-B956-0A89761A5877}"/>
              </a:ext>
            </a:extLst>
          </p:cNvPr>
          <p:cNvGrpSpPr/>
          <p:nvPr/>
        </p:nvGrpSpPr>
        <p:grpSpPr>
          <a:xfrm>
            <a:off x="3033731" y="1019250"/>
            <a:ext cx="3076539" cy="3105000"/>
            <a:chOff x="1794165" y="1353705"/>
            <a:chExt cx="4102052" cy="414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FFDE6D2-4FB3-8945-BDEC-5D684872A3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94165" y="1353705"/>
              <a:ext cx="4102052" cy="4140000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73D0E5C-C9B6-8347-8613-5AF0A91360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04655" y="2211543"/>
              <a:ext cx="2452253" cy="245160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A1BA1D1-652A-8B4D-9249-EA1D37682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2678" y="3135679"/>
              <a:ext cx="576205" cy="576052"/>
            </a:xfrm>
            <a:prstGeom prst="ellipse">
              <a:avLst/>
            </a:prstGeom>
            <a:solidFill>
              <a:srgbClr val="C00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79BDC19-0B15-1A40-9E94-606EDCD9CB42}"/>
                </a:ext>
              </a:extLst>
            </p:cNvPr>
            <p:cNvSpPr txBox="1"/>
            <p:nvPr/>
          </p:nvSpPr>
          <p:spPr>
            <a:xfrm>
              <a:off x="3277328" y="3598254"/>
              <a:ext cx="11689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350" dirty="0"/>
                <a:t>Atomkern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3871E11-EA21-0B43-9CBF-8CA86D13194F}"/>
              </a:ext>
            </a:extLst>
          </p:cNvPr>
          <p:cNvSpPr>
            <a:spLocks noChangeAspect="1"/>
          </p:cNvSpPr>
          <p:nvPr/>
        </p:nvSpPr>
        <p:spPr>
          <a:xfrm>
            <a:off x="4506149" y="952533"/>
            <a:ext cx="131703" cy="131668"/>
          </a:xfrm>
          <a:prstGeom prst="ellipse">
            <a:avLst/>
          </a:prstGeom>
          <a:solidFill>
            <a:schemeClr val="accent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Freihandform 11">
            <a:extLst>
              <a:ext uri="{FF2B5EF4-FFF2-40B4-BE49-F238E27FC236}">
                <a16:creationId xmlns:a16="http://schemas.microsoft.com/office/drawing/2014/main" id="{90225B5D-4884-3C4C-BF90-072ABA65BF0B}"/>
              </a:ext>
            </a:extLst>
          </p:cNvPr>
          <p:cNvSpPr/>
          <p:nvPr/>
        </p:nvSpPr>
        <p:spPr>
          <a:xfrm>
            <a:off x="4561192" y="1269390"/>
            <a:ext cx="589244" cy="131668"/>
          </a:xfrm>
          <a:custGeom>
            <a:avLst/>
            <a:gdLst>
              <a:gd name="connsiteX0" fmla="*/ 0 w 2564606"/>
              <a:gd name="connsiteY0" fmla="*/ 153431 h 332027"/>
              <a:gd name="connsiteX1" fmla="*/ 185738 w 2564606"/>
              <a:gd name="connsiteY1" fmla="*/ 182006 h 332027"/>
              <a:gd name="connsiteX2" fmla="*/ 321469 w 2564606"/>
              <a:gd name="connsiteY2" fmla="*/ 303449 h 332027"/>
              <a:gd name="connsiteX3" fmla="*/ 421481 w 2564606"/>
              <a:gd name="connsiteY3" fmla="*/ 296306 h 332027"/>
              <a:gd name="connsiteX4" fmla="*/ 628650 w 2564606"/>
              <a:gd name="connsiteY4" fmla="*/ 24843 h 332027"/>
              <a:gd name="connsiteX5" fmla="*/ 892969 w 2564606"/>
              <a:gd name="connsiteY5" fmla="*/ 324881 h 332027"/>
              <a:gd name="connsiteX6" fmla="*/ 1221581 w 2564606"/>
              <a:gd name="connsiteY6" fmla="*/ 10556 h 332027"/>
              <a:gd name="connsiteX7" fmla="*/ 1528763 w 2564606"/>
              <a:gd name="connsiteY7" fmla="*/ 332024 h 332027"/>
              <a:gd name="connsiteX8" fmla="*/ 1814513 w 2564606"/>
              <a:gd name="connsiteY8" fmla="*/ 3412 h 332027"/>
              <a:gd name="connsiteX9" fmla="*/ 2021681 w 2564606"/>
              <a:gd name="connsiteY9" fmla="*/ 160574 h 332027"/>
              <a:gd name="connsiteX10" fmla="*/ 2564606 w 2564606"/>
              <a:gd name="connsiteY10" fmla="*/ 160574 h 33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4606" h="332027">
                <a:moveTo>
                  <a:pt x="0" y="153431"/>
                </a:moveTo>
                <a:cubicBezTo>
                  <a:pt x="66080" y="155217"/>
                  <a:pt x="132160" y="157003"/>
                  <a:pt x="185738" y="182006"/>
                </a:cubicBezTo>
                <a:cubicBezTo>
                  <a:pt x="239316" y="207009"/>
                  <a:pt x="282179" y="284399"/>
                  <a:pt x="321469" y="303449"/>
                </a:cubicBezTo>
                <a:cubicBezTo>
                  <a:pt x="360759" y="322499"/>
                  <a:pt x="370284" y="342740"/>
                  <a:pt x="421481" y="296306"/>
                </a:cubicBezTo>
                <a:cubicBezTo>
                  <a:pt x="472678" y="249872"/>
                  <a:pt x="550069" y="20080"/>
                  <a:pt x="628650" y="24843"/>
                </a:cubicBezTo>
                <a:cubicBezTo>
                  <a:pt x="707231" y="29606"/>
                  <a:pt x="794147" y="327262"/>
                  <a:pt x="892969" y="324881"/>
                </a:cubicBezTo>
                <a:cubicBezTo>
                  <a:pt x="991791" y="322500"/>
                  <a:pt x="1115615" y="9365"/>
                  <a:pt x="1221581" y="10556"/>
                </a:cubicBezTo>
                <a:cubicBezTo>
                  <a:pt x="1327547" y="11746"/>
                  <a:pt x="1429941" y="333215"/>
                  <a:pt x="1528763" y="332024"/>
                </a:cubicBezTo>
                <a:cubicBezTo>
                  <a:pt x="1627585" y="330833"/>
                  <a:pt x="1732360" y="31987"/>
                  <a:pt x="1814513" y="3412"/>
                </a:cubicBezTo>
                <a:cubicBezTo>
                  <a:pt x="1896666" y="-25163"/>
                  <a:pt x="1896665" y="134380"/>
                  <a:pt x="2021681" y="160574"/>
                </a:cubicBezTo>
                <a:cubicBezTo>
                  <a:pt x="2146697" y="186768"/>
                  <a:pt x="2355651" y="173671"/>
                  <a:pt x="2564606" y="16057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A3C44C-B38D-D64C-A0BF-81D616F61D00}"/>
              </a:ext>
            </a:extLst>
          </p:cNvPr>
          <p:cNvSpPr txBox="1"/>
          <p:nvPr/>
        </p:nvSpPr>
        <p:spPr>
          <a:xfrm>
            <a:off x="4015177" y="4364434"/>
            <a:ext cx="1138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Lichtemission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E53C0E1-77BA-AD41-B206-E7D89C4752E3}"/>
              </a:ext>
            </a:extLst>
          </p:cNvPr>
          <p:cNvSpPr txBox="1"/>
          <p:nvPr/>
        </p:nvSpPr>
        <p:spPr>
          <a:xfrm>
            <a:off x="3830667" y="432818"/>
            <a:ext cx="15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Grundzustand</a:t>
            </a:r>
          </a:p>
        </p:txBody>
      </p:sp>
    </p:spTree>
    <p:extLst>
      <p:ext uri="{BB962C8B-B14F-4D97-AF65-F5344CB8AC3E}">
        <p14:creationId xmlns:p14="http://schemas.microsoft.com/office/powerpoint/2010/main" val="662807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shdgakefksv4spuwrouyf94wwik4on"/>
</p:tagLst>
</file>

<file path=ppt/theme/theme1.xml><?xml version="1.0" encoding="utf-8"?>
<a:theme xmlns:a="http://schemas.openxmlformats.org/drawing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05_MathNat_Praesentation_16_9_Vorlage_BF_Web" id="{28C10249-6ACE-3245-9CEA-B976E911CD57}" vid="{0CD0D550-82A7-7C4B-B04C-CA1DD9BBA705}"/>
    </a:ext>
  </a:extLst>
</a:theme>
</file>

<file path=ppt/theme/theme2.xml><?xml version="1.0" encoding="utf-8"?>
<a:theme xmlns:a="http://schemas.openxmlformats.org/drawingml/2006/main" name="2_UP_Praesentation_16_9_KopfSchmal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05_MathNat_Praesentation_16_9_Vorlage_BF_Web" id="{28C10249-6ACE-3245-9CEA-B976E911CD57}" vid="{A2887859-AD57-E04B-9159-6C1FF7DCB27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</Words>
  <Application>Microsoft Macintosh PowerPoint</Application>
  <PresentationFormat>Bildschirmpräsentation (16:9)</PresentationFormat>
  <Paragraphs>9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Georgia</vt:lpstr>
      <vt:lpstr>Symbol</vt:lpstr>
      <vt:lpstr>1_UP_Praesentation_16_9_KopfBreit_Vorlage_BF_Web</vt:lpstr>
      <vt:lpstr>2_UP_Praesentation_16_9_KopfSchmal_Vorlage_BF_Web</vt:lpstr>
      <vt:lpstr>PowerPoint-Präsentation</vt:lpstr>
      <vt:lpstr>PowerPoint-Präsentation</vt:lpstr>
      <vt:lpstr>PowerPoint-Präsentation</vt:lpstr>
    </vt:vector>
  </TitlesOfParts>
  <Company>Universitaet Potsdam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Zinke, Francis</dc:creator>
  <cp:keywords>Folienmaster, Uni Potsdam, 16:9, DE, barrierefrei</cp:keywords>
  <dc:description>16:9 DE barrierefrei</dc:description>
  <cp:lastModifiedBy>Constantin Egerer</cp:lastModifiedBy>
  <cp:revision>31</cp:revision>
  <dcterms:created xsi:type="dcterms:W3CDTF">2023-01-15T19:22:41Z</dcterms:created>
  <dcterms:modified xsi:type="dcterms:W3CDTF">2024-05-13T10:57:54Z</dcterms:modified>
  <cp:category>Folienmaster Universität Potsdam</cp:category>
</cp:coreProperties>
</file>