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4"/>
  </p:notesMasterIdLst>
  <p:sldIdLst>
    <p:sldId id="432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1"/>
    <a:srgbClr val="52812E"/>
    <a:srgbClr val="004260"/>
    <a:srgbClr val="711A32"/>
    <a:srgbClr val="E3003A"/>
    <a:srgbClr val="F49B00"/>
    <a:srgbClr val="EDEDED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698" autoAdjust="0"/>
  </p:normalViewPr>
  <p:slideViewPr>
    <p:cSldViewPr snapToGrid="0">
      <p:cViewPr varScale="1">
        <p:scale>
          <a:sx n="165" d="100"/>
          <a:sy n="165" d="100"/>
        </p:scale>
        <p:origin x="54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13.05.24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Hintergrund Kopfbereich Logo Universität Potsdam MathNat Fakultät" title="Hintergrund Kopfbereich Logo Universität Potsdam MathNat Fakultät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9791"/>
            <a:ext cx="3022602" cy="800417"/>
          </a:xfrm>
          <a:prstGeom prst="rect">
            <a:avLst/>
          </a:prstGeom>
        </p:spPr>
      </p:pic>
      <p:sp>
        <p:nvSpPr>
          <p:cNvPr id="11" name="Fußzeilenplatzhalter BG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8" descr="Universität Potsdam" title="Universität Potsdam">
            <a:extLst>
              <a:ext uri="{FF2B5EF4-FFF2-40B4-BE49-F238E27FC236}">
                <a16:creationId xmlns:a16="http://schemas.microsoft.com/office/drawing/2014/main" id="{1690862A-D10B-46C5-E51C-4609D95C2EB4}"/>
              </a:ext>
            </a:extLst>
          </p:cNvPr>
          <p:cNvSpPr txBox="1">
            <a:spLocks/>
          </p:cNvSpPr>
          <p:nvPr userDrawn="1"/>
        </p:nvSpPr>
        <p:spPr>
          <a:xfrm>
            <a:off x="360000" y="4889183"/>
            <a:ext cx="5300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Universität Potsdam | Prof. Dr. </a:t>
            </a:r>
            <a:r>
              <a:rPr lang="de-DE" dirty="0" err="1"/>
              <a:t>Amitabh</a:t>
            </a:r>
            <a:r>
              <a:rPr lang="de-DE" dirty="0"/>
              <a:t> </a:t>
            </a:r>
            <a:r>
              <a:rPr lang="de-DE" dirty="0" err="1"/>
              <a:t>Banerji</a:t>
            </a:r>
            <a:r>
              <a:rPr lang="de-DE" dirty="0"/>
              <a:t>, Constantin Egerer | Chemiedidaktik | </a:t>
            </a:r>
            <a:r>
              <a:rPr lang="de-DE" dirty="0" err="1"/>
              <a:t>www.banerji-lab.com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Kopfzeilenplatzhalter Grau 3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opfzeilenplatzhalter BG 4" descr="Background" title="Background"/>
          <p:cNvSpPr/>
          <p:nvPr userDrawn="1"/>
        </p:nvSpPr>
        <p:spPr>
          <a:xfrm>
            <a:off x="-1" y="242622"/>
            <a:ext cx="2610000" cy="108000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Fußzeilenplatzhalter BG 5" descr="Background" title="Background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8" descr="Universität Potsdam" title="Universität Potsdam">
            <a:extLst>
              <a:ext uri="{FF2B5EF4-FFF2-40B4-BE49-F238E27FC236}">
                <a16:creationId xmlns:a16="http://schemas.microsoft.com/office/drawing/2014/main" id="{8B972D67-246E-7973-CEA0-AC3B31398C8B}"/>
              </a:ext>
            </a:extLst>
          </p:cNvPr>
          <p:cNvSpPr txBox="1">
            <a:spLocks/>
          </p:cNvSpPr>
          <p:nvPr userDrawn="1"/>
        </p:nvSpPr>
        <p:spPr>
          <a:xfrm>
            <a:off x="360000" y="4904551"/>
            <a:ext cx="59409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/>
              <a:t>Universität Potsdam | Prof. Dr. Amitabh Banerji, Constantin Egerer | Chemiedidaktik | </a:t>
            </a:r>
            <a:r>
              <a:rPr lang="de-DE" sz="700" dirty="0" err="1"/>
              <a:t>www.banerji-lab.com</a:t>
            </a:r>
            <a:r>
              <a:rPr lang="de-DE" sz="700" dirty="0"/>
              <a:t> | CC-BY-SA (4.0)</a:t>
            </a:r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ewitterblitz 1">
            <a:extLst>
              <a:ext uri="{FF2B5EF4-FFF2-40B4-BE49-F238E27FC236}">
                <a16:creationId xmlns:a16="http://schemas.microsoft.com/office/drawing/2014/main" id="{417F4FE8-3A40-32C9-81E3-A67674E7145F}"/>
              </a:ext>
            </a:extLst>
          </p:cNvPr>
          <p:cNvSpPr/>
          <p:nvPr/>
        </p:nvSpPr>
        <p:spPr>
          <a:xfrm rot="2079997">
            <a:off x="1210006" y="2276826"/>
            <a:ext cx="493940" cy="696020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039FC9-970C-32D4-4851-87B7CD4E3671}"/>
              </a:ext>
            </a:extLst>
          </p:cNvPr>
          <p:cNvSpPr/>
          <p:nvPr/>
        </p:nvSpPr>
        <p:spPr>
          <a:xfrm>
            <a:off x="608799" y="528691"/>
            <a:ext cx="735182" cy="735182"/>
          </a:xfrm>
          <a:prstGeom prst="ellipse">
            <a:avLst/>
          </a:prstGeom>
          <a:solidFill>
            <a:srgbClr val="0BA60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2400" dirty="0">
                <a:solidFill>
                  <a:prstClr val="white"/>
                </a:solidFill>
                <a:latin typeface="Aptos" panose="02110004020202020204"/>
              </a:rPr>
              <a:t>Cl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2BDE97-361F-7615-EEC9-09E134489E36}"/>
              </a:ext>
            </a:extLst>
          </p:cNvPr>
          <p:cNvSpPr/>
          <p:nvPr/>
        </p:nvSpPr>
        <p:spPr>
          <a:xfrm>
            <a:off x="1569544" y="528691"/>
            <a:ext cx="735182" cy="735182"/>
          </a:xfrm>
          <a:prstGeom prst="ellipse">
            <a:avLst/>
          </a:prstGeom>
          <a:solidFill>
            <a:srgbClr val="0BA60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2400" dirty="0">
                <a:solidFill>
                  <a:prstClr val="white"/>
                </a:solidFill>
                <a:latin typeface="Aptos" panose="02110004020202020204"/>
              </a:rPr>
              <a:t>Cl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D9F120E-17E9-B23D-C162-6E3E67899344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1343981" y="896282"/>
            <a:ext cx="1306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1E272D65-3980-4B35-646C-104E94D3A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B270593-7DF3-1EAA-EDBD-F7B378822B6F}"/>
              </a:ext>
            </a:extLst>
          </p:cNvPr>
          <p:cNvSpPr txBox="1"/>
          <p:nvPr/>
        </p:nvSpPr>
        <p:spPr>
          <a:xfrm>
            <a:off x="2949929" y="-57621"/>
            <a:ext cx="77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Vorlagen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EF9FE9-25A2-C200-AA6F-515FF04FF4D0}"/>
              </a:ext>
            </a:extLst>
          </p:cNvPr>
          <p:cNvSpPr txBox="1"/>
          <p:nvPr/>
        </p:nvSpPr>
        <p:spPr>
          <a:xfrm>
            <a:off x="2949929" y="419655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Chlor-Molekül</a:t>
            </a:r>
          </a:p>
          <a:p>
            <a:r>
              <a:rPr lang="de-DE" dirty="0"/>
              <a:t>die Linie, die die Bindung darstellt, ist aus zwei Teillinien zusammengesetzt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CEC53617-AA4B-068F-0304-7FC9A7674550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1426289" y="896282"/>
            <a:ext cx="14325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CEF1FFF-86C9-FBBC-2F4F-12082E62142E}"/>
              </a:ext>
            </a:extLst>
          </p:cNvPr>
          <p:cNvSpPr/>
          <p:nvPr/>
        </p:nvSpPr>
        <p:spPr>
          <a:xfrm>
            <a:off x="1089385" y="1383949"/>
            <a:ext cx="735182" cy="735182"/>
          </a:xfrm>
          <a:prstGeom prst="ellipse">
            <a:avLst/>
          </a:prstGeom>
          <a:solidFill>
            <a:srgbClr val="0BA60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2400" dirty="0">
                <a:solidFill>
                  <a:prstClr val="white"/>
                </a:solidFill>
                <a:latin typeface="Aptos" panose="02110004020202020204"/>
              </a:rPr>
              <a:t>Cl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FB8700A-5634-D44C-2335-C79F502501C6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1824567" y="1751540"/>
            <a:ext cx="823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B2A38E0-32A6-7C8B-677A-0EF7B92199CC}"/>
              </a:ext>
            </a:extLst>
          </p:cNvPr>
          <p:cNvSpPr txBox="1"/>
          <p:nvPr/>
        </p:nvSpPr>
        <p:spPr>
          <a:xfrm>
            <a:off x="2949929" y="129946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Chlor-Radikal</a:t>
            </a:r>
          </a:p>
          <a:p>
            <a:r>
              <a:rPr lang="de-DE" dirty="0"/>
              <a:t>eine Teillinie der Bindung des Chlor-Moleküls wird zur Darstellung des ungepaarten Elektrons genutzt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07939A4-8889-C35F-4D21-05040EB949BA}"/>
              </a:ext>
            </a:extLst>
          </p:cNvPr>
          <p:cNvSpPr txBox="1"/>
          <p:nvPr/>
        </p:nvSpPr>
        <p:spPr>
          <a:xfrm>
            <a:off x="2949929" y="219304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Lichtenergie</a:t>
            </a:r>
          </a:p>
          <a:p>
            <a:r>
              <a:rPr lang="de-DE" dirty="0"/>
              <a:t>Nutzen Sie diesen Blitz, um die Spaltung durch Lichtenergie zu symbolisieren.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03C23D-83AC-AE56-07CC-5D75E479A012}"/>
              </a:ext>
            </a:extLst>
          </p:cNvPr>
          <p:cNvSpPr/>
          <p:nvPr/>
        </p:nvSpPr>
        <p:spPr>
          <a:xfrm>
            <a:off x="817303" y="3711594"/>
            <a:ext cx="559253" cy="5592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3000" dirty="0">
                <a:solidFill>
                  <a:prstClr val="white"/>
                </a:solidFill>
                <a:latin typeface="Aptos" panose="02110004020202020204"/>
              </a:rPr>
              <a:t>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6BE084-26CB-8F5B-77E0-95ABFA5672C3}"/>
              </a:ext>
            </a:extLst>
          </p:cNvPr>
          <p:cNvSpPr/>
          <p:nvPr/>
        </p:nvSpPr>
        <p:spPr>
          <a:xfrm>
            <a:off x="882615" y="3092256"/>
            <a:ext cx="428627" cy="4286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3000" dirty="0">
                <a:solidFill>
                  <a:sysClr val="windowText" lastClr="000000"/>
                </a:solidFill>
                <a:latin typeface="Aptos" panose="02110004020202020204"/>
              </a:rPr>
              <a:t>H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4950F899-D1E3-47FE-B03A-AF4B43556B96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1096930" y="3616238"/>
            <a:ext cx="0" cy="953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F15C6DC-42F2-8501-3D99-0DF2AEBD41F0}"/>
              </a:ext>
            </a:extLst>
          </p:cNvPr>
          <p:cNvSpPr/>
          <p:nvPr/>
        </p:nvSpPr>
        <p:spPr>
          <a:xfrm>
            <a:off x="882615" y="4461557"/>
            <a:ext cx="428627" cy="4286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3000" dirty="0">
                <a:solidFill>
                  <a:sysClr val="windowText" lastClr="000000"/>
                </a:solidFill>
                <a:latin typeface="Aptos" panose="02110004020202020204"/>
              </a:rPr>
              <a:t>H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07D807-3814-AED4-6704-B71D58DC733D}"/>
              </a:ext>
            </a:extLst>
          </p:cNvPr>
          <p:cNvSpPr/>
          <p:nvPr/>
        </p:nvSpPr>
        <p:spPr>
          <a:xfrm>
            <a:off x="180172" y="3776906"/>
            <a:ext cx="428627" cy="4286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3000" dirty="0">
                <a:solidFill>
                  <a:sysClr val="windowText" lastClr="000000"/>
                </a:solidFill>
                <a:latin typeface="Aptos" panose="02110004020202020204"/>
              </a:rPr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FCA7E96-40CD-B979-45D2-385944C0521F}"/>
              </a:ext>
            </a:extLst>
          </p:cNvPr>
          <p:cNvSpPr/>
          <p:nvPr/>
        </p:nvSpPr>
        <p:spPr>
          <a:xfrm>
            <a:off x="1585060" y="3711594"/>
            <a:ext cx="559253" cy="5592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3000" dirty="0">
                <a:solidFill>
                  <a:prstClr val="white"/>
                </a:solidFill>
                <a:latin typeface="Aptos" panose="02110004020202020204"/>
              </a:rPr>
              <a:t>C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682B1C-4736-BADF-7AE0-92FB4DF5C9C7}"/>
              </a:ext>
            </a:extLst>
          </p:cNvPr>
          <p:cNvSpPr/>
          <p:nvPr/>
        </p:nvSpPr>
        <p:spPr>
          <a:xfrm>
            <a:off x="1650372" y="3092256"/>
            <a:ext cx="428627" cy="4286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3000" dirty="0">
                <a:solidFill>
                  <a:sysClr val="windowText" lastClr="000000"/>
                </a:solidFill>
                <a:latin typeface="Aptos" panose="02110004020202020204"/>
              </a:rPr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882639-A9F9-5F9F-252C-C9401F827484}"/>
              </a:ext>
            </a:extLst>
          </p:cNvPr>
          <p:cNvSpPr/>
          <p:nvPr/>
        </p:nvSpPr>
        <p:spPr>
          <a:xfrm>
            <a:off x="1650372" y="4461557"/>
            <a:ext cx="428627" cy="4286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3000" dirty="0">
                <a:solidFill>
                  <a:sysClr val="windowText" lastClr="000000"/>
                </a:solidFill>
                <a:latin typeface="Aptos" panose="02110004020202020204"/>
              </a:rPr>
              <a:t>H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E26BC6-D64C-34B3-707F-B2C0B05B0720}"/>
              </a:ext>
            </a:extLst>
          </p:cNvPr>
          <p:cNvSpPr/>
          <p:nvPr/>
        </p:nvSpPr>
        <p:spPr>
          <a:xfrm>
            <a:off x="2352816" y="3776906"/>
            <a:ext cx="428627" cy="4286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3000" dirty="0">
                <a:solidFill>
                  <a:sysClr val="windowText" lastClr="000000"/>
                </a:solidFill>
                <a:latin typeface="Aptos" panose="02110004020202020204"/>
              </a:rPr>
              <a:t>H</a:t>
            </a:r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E5A43B2C-66B3-B65F-5334-A2D1304481F1}"/>
              </a:ext>
            </a:extLst>
          </p:cNvPr>
          <p:cNvCxnSpPr>
            <a:cxnSpLocks/>
            <a:stCxn id="24" idx="6"/>
          </p:cNvCxnSpPr>
          <p:nvPr/>
        </p:nvCxnSpPr>
        <p:spPr>
          <a:xfrm>
            <a:off x="608799" y="3991220"/>
            <a:ext cx="110061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77960BF2-F29F-DB07-4778-47AA8AFBE309}"/>
              </a:ext>
            </a:extLst>
          </p:cNvPr>
          <p:cNvSpPr txBox="1"/>
          <p:nvPr/>
        </p:nvSpPr>
        <p:spPr>
          <a:xfrm>
            <a:off x="2949929" y="380654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Ethan-Molekül</a:t>
            </a:r>
            <a:endParaRPr lang="de-DE" b="1" dirty="0"/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077BAE35-56E0-6E99-9B1F-6A49172CC6D1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18860" y="3991218"/>
            <a:ext cx="98443" cy="3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2B4DF611-DA62-52CD-78FA-D16BC6DEF5B1}"/>
              </a:ext>
            </a:extLst>
          </p:cNvPr>
          <p:cNvCxnSpPr>
            <a:cxnSpLocks/>
            <a:stCxn id="26" idx="6"/>
          </p:cNvCxnSpPr>
          <p:nvPr/>
        </p:nvCxnSpPr>
        <p:spPr>
          <a:xfrm flipV="1">
            <a:off x="2144313" y="3991218"/>
            <a:ext cx="94790" cy="3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F4289541-AD46-821F-7C8A-9A606E0A8F67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2239103" y="3991216"/>
            <a:ext cx="113713" cy="4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CA18A30A-B396-07CA-7F2A-775A27726BFE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1376556" y="3991216"/>
            <a:ext cx="99247" cy="5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A2590933-5748-60F1-56EF-BD546D237BD3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1475803" y="3991214"/>
            <a:ext cx="109257" cy="7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F7B9B64E-C325-FC88-DB52-1A8407662523}"/>
              </a:ext>
            </a:extLst>
          </p:cNvPr>
          <p:cNvCxnSpPr>
            <a:cxnSpLocks/>
            <a:stCxn id="20" idx="4"/>
          </p:cNvCxnSpPr>
          <p:nvPr/>
        </p:nvCxnSpPr>
        <p:spPr>
          <a:xfrm flipH="1">
            <a:off x="1096928" y="3520883"/>
            <a:ext cx="1" cy="105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29146736-217C-86D2-AA63-E60D644FAC4E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864687" y="3616238"/>
            <a:ext cx="0" cy="953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9DEA7863-32A8-6FAB-2542-AA2607D1F071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1864686" y="3520883"/>
            <a:ext cx="0" cy="105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D7339560-78D6-72BF-7E7E-082C61BDF70C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096929" y="4375872"/>
            <a:ext cx="0" cy="856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B3C8FF1F-6B82-6DFE-9A8A-47C22DBB070D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1096930" y="4270847"/>
            <a:ext cx="0" cy="105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>
            <a:extLst>
              <a:ext uri="{FF2B5EF4-FFF2-40B4-BE49-F238E27FC236}">
                <a16:creationId xmlns:a16="http://schemas.microsoft.com/office/drawing/2014/main" id="{975C0F12-CF38-3C08-7BB0-05CFAA225DA3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1864686" y="4366202"/>
            <a:ext cx="1" cy="953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>
            <a:extLst>
              <a:ext uri="{FF2B5EF4-FFF2-40B4-BE49-F238E27FC236}">
                <a16:creationId xmlns:a16="http://schemas.microsoft.com/office/drawing/2014/main" id="{1DA75EC4-6864-CD14-9D20-EAAC451E71A6}"/>
              </a:ext>
            </a:extLst>
          </p:cNvPr>
          <p:cNvCxnSpPr>
            <a:cxnSpLocks/>
            <a:stCxn id="26" idx="4"/>
          </p:cNvCxnSpPr>
          <p:nvPr/>
        </p:nvCxnSpPr>
        <p:spPr>
          <a:xfrm flipH="1">
            <a:off x="1864685" y="4270847"/>
            <a:ext cx="2" cy="105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35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05_MathNat_Praesentation_16_9_Vorlage_BF_Web" id="{28C10249-6ACE-3245-9CEA-B976E911CD57}" vid="{0CD0D550-82A7-7C4B-B04C-CA1DD9BBA705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05_MathNat_Praesentation_16_9_Vorlage_BF_Web" id="{28C10249-6ACE-3245-9CEA-B976E911CD57}" vid="{A2887859-AD57-E04B-9159-6C1FF7DCB27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1_UP_Praesentation_16_9_KopfBreit_Vorlage_BF_Web</Template>
  <TotalTime>0</TotalTime>
  <Words>55</Words>
  <Application>Microsoft Macintosh PowerPoint</Application>
  <PresentationFormat>Bildschirmpräsentation (16:9)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Constantin Egerer</dc:creator>
  <cp:keywords>Folienmaster, Uni Potsdam, 16:9, DE, barrierefrei</cp:keywords>
  <dc:description>16:9 DE barrierefrei</dc:description>
  <cp:lastModifiedBy>Constantin Egerer</cp:lastModifiedBy>
  <cp:revision>2</cp:revision>
  <dcterms:created xsi:type="dcterms:W3CDTF">2024-04-16T10:37:00Z</dcterms:created>
  <dcterms:modified xsi:type="dcterms:W3CDTF">2024-05-13T10:56:03Z</dcterms:modified>
  <cp:category>Folienmaster Universität Potsdam</cp:category>
</cp:coreProperties>
</file>